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5"/>
  </p:notesMasterIdLst>
  <p:handoutMasterIdLst>
    <p:handoutMasterId r:id="rId16"/>
  </p:handoutMasterIdLst>
  <p:sldIdLst>
    <p:sldId id="256" r:id="rId2"/>
    <p:sldId id="264" r:id="rId3"/>
    <p:sldId id="258" r:id="rId4"/>
    <p:sldId id="286" r:id="rId5"/>
    <p:sldId id="278" r:id="rId6"/>
    <p:sldId id="283" r:id="rId7"/>
    <p:sldId id="268" r:id="rId8"/>
    <p:sldId id="272" r:id="rId9"/>
    <p:sldId id="265" r:id="rId10"/>
    <p:sldId id="267" r:id="rId11"/>
    <p:sldId id="287" r:id="rId12"/>
    <p:sldId id="288" r:id="rId13"/>
    <p:sldId id="279" r:id="rId14"/>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103" d="100"/>
          <a:sy n="103" d="100"/>
        </p:scale>
        <p:origin x="2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6414" cy="465455"/>
          </a:xfrm>
          <a:prstGeom prst="rect">
            <a:avLst/>
          </a:prstGeom>
        </p:spPr>
        <p:txBody>
          <a:bodyPr vert="horz" lIns="93242" tIns="46620" rIns="93242" bIns="46620" rtlCol="0"/>
          <a:lstStyle>
            <a:lvl1pPr algn="l">
              <a:defRPr sz="1200"/>
            </a:lvl1pPr>
          </a:lstStyle>
          <a:p>
            <a:r>
              <a:rPr lang="en-US" smtClean="0"/>
              <a:t>Junior Classroom Presentation</a:t>
            </a:r>
            <a:endParaRPr lang="en-US"/>
          </a:p>
        </p:txBody>
      </p:sp>
      <p:sp>
        <p:nvSpPr>
          <p:cNvPr id="3" name="Date Placeholder 2"/>
          <p:cNvSpPr>
            <a:spLocks noGrp="1"/>
          </p:cNvSpPr>
          <p:nvPr>
            <p:ph type="dt" sz="quarter" idx="1"/>
          </p:nvPr>
        </p:nvSpPr>
        <p:spPr>
          <a:xfrm>
            <a:off x="3995219" y="0"/>
            <a:ext cx="3056414" cy="465455"/>
          </a:xfrm>
          <a:prstGeom prst="rect">
            <a:avLst/>
          </a:prstGeom>
        </p:spPr>
        <p:txBody>
          <a:bodyPr vert="horz" lIns="93242" tIns="46620" rIns="93242" bIns="46620" rtlCol="0"/>
          <a:lstStyle>
            <a:lvl1pPr algn="r">
              <a:defRPr sz="1200"/>
            </a:lvl1pPr>
          </a:lstStyle>
          <a:p>
            <a:fld id="{A4AC6914-D1DF-47F2-806B-762E1A3A13D3}" type="datetimeFigureOut">
              <a:rPr lang="en-US" smtClean="0"/>
              <a:pPr/>
              <a:t>12/4/2015</a:t>
            </a:fld>
            <a:endParaRPr lang="en-US"/>
          </a:p>
        </p:txBody>
      </p:sp>
      <p:sp>
        <p:nvSpPr>
          <p:cNvPr id="4" name="Footer Placeholder 3"/>
          <p:cNvSpPr>
            <a:spLocks noGrp="1"/>
          </p:cNvSpPr>
          <p:nvPr>
            <p:ph type="ftr" sz="quarter" idx="2"/>
          </p:nvPr>
        </p:nvSpPr>
        <p:spPr>
          <a:xfrm>
            <a:off x="1" y="8842032"/>
            <a:ext cx="3056414" cy="465455"/>
          </a:xfrm>
          <a:prstGeom prst="rect">
            <a:avLst/>
          </a:prstGeom>
        </p:spPr>
        <p:txBody>
          <a:bodyPr vert="horz" lIns="93242" tIns="46620" rIns="93242" bIns="46620" rtlCol="0" anchor="b"/>
          <a:lstStyle>
            <a:lvl1pPr algn="l">
              <a:defRPr sz="1200"/>
            </a:lvl1pPr>
          </a:lstStyle>
          <a:p>
            <a:endParaRPr lang="en-US"/>
          </a:p>
        </p:txBody>
      </p:sp>
      <p:sp>
        <p:nvSpPr>
          <p:cNvPr id="5" name="Slide Number Placeholder 4"/>
          <p:cNvSpPr>
            <a:spLocks noGrp="1"/>
          </p:cNvSpPr>
          <p:nvPr>
            <p:ph type="sldNum" sz="quarter" idx="3"/>
          </p:nvPr>
        </p:nvSpPr>
        <p:spPr>
          <a:xfrm>
            <a:off x="3995219" y="8842032"/>
            <a:ext cx="3056414" cy="465455"/>
          </a:xfrm>
          <a:prstGeom prst="rect">
            <a:avLst/>
          </a:prstGeom>
        </p:spPr>
        <p:txBody>
          <a:bodyPr vert="horz" lIns="93242" tIns="46620" rIns="93242" bIns="46620" rtlCol="0" anchor="b"/>
          <a:lstStyle>
            <a:lvl1pPr algn="r">
              <a:defRPr sz="1200"/>
            </a:lvl1pPr>
          </a:lstStyle>
          <a:p>
            <a:fld id="{08E92D1B-C78E-4473-AE00-864939BA174E}" type="slidenum">
              <a:rPr lang="en-US" smtClean="0"/>
              <a:pPr/>
              <a:t>‹#›</a:t>
            </a:fld>
            <a:endParaRPr lang="en-US"/>
          </a:p>
        </p:txBody>
      </p:sp>
    </p:spTree>
    <p:extLst>
      <p:ext uri="{BB962C8B-B14F-4D97-AF65-F5344CB8AC3E}">
        <p14:creationId xmlns:p14="http://schemas.microsoft.com/office/powerpoint/2010/main" val="125959002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6414" cy="465455"/>
          </a:xfrm>
          <a:prstGeom prst="rect">
            <a:avLst/>
          </a:prstGeom>
        </p:spPr>
        <p:txBody>
          <a:bodyPr vert="horz" lIns="93242" tIns="46620" rIns="93242" bIns="46620" rtlCol="0"/>
          <a:lstStyle>
            <a:lvl1pPr algn="l">
              <a:defRPr sz="1200"/>
            </a:lvl1pPr>
          </a:lstStyle>
          <a:p>
            <a:r>
              <a:rPr lang="en-US" smtClean="0"/>
              <a:t>Junior Classroom Presentation</a:t>
            </a:r>
            <a:endParaRPr lang="en-US"/>
          </a:p>
        </p:txBody>
      </p:sp>
      <p:sp>
        <p:nvSpPr>
          <p:cNvPr id="3" name="Date Placeholder 2"/>
          <p:cNvSpPr>
            <a:spLocks noGrp="1"/>
          </p:cNvSpPr>
          <p:nvPr>
            <p:ph type="dt" idx="1"/>
          </p:nvPr>
        </p:nvSpPr>
        <p:spPr>
          <a:xfrm>
            <a:off x="3995219" y="0"/>
            <a:ext cx="3056414" cy="465455"/>
          </a:xfrm>
          <a:prstGeom prst="rect">
            <a:avLst/>
          </a:prstGeom>
        </p:spPr>
        <p:txBody>
          <a:bodyPr vert="horz" lIns="93242" tIns="46620" rIns="93242" bIns="46620" rtlCol="0"/>
          <a:lstStyle>
            <a:lvl1pPr algn="r">
              <a:defRPr sz="1200"/>
            </a:lvl1pPr>
          </a:lstStyle>
          <a:p>
            <a:fld id="{338BEFE5-8038-4C1B-AF2D-5E62D392AA6F}" type="datetimeFigureOut">
              <a:rPr lang="en-US" smtClean="0"/>
              <a:pPr/>
              <a:t>12/4/2015</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242" tIns="46620" rIns="93242" bIns="46620" rtlCol="0" anchor="ctr"/>
          <a:lstStyle/>
          <a:p>
            <a:endParaRPr lang="en-US"/>
          </a:p>
        </p:txBody>
      </p:sp>
      <p:sp>
        <p:nvSpPr>
          <p:cNvPr id="5" name="Notes Placeholder 4"/>
          <p:cNvSpPr>
            <a:spLocks noGrp="1"/>
          </p:cNvSpPr>
          <p:nvPr>
            <p:ph type="body" sz="quarter" idx="3"/>
          </p:nvPr>
        </p:nvSpPr>
        <p:spPr>
          <a:xfrm>
            <a:off x="705328" y="4421825"/>
            <a:ext cx="5642610" cy="4189095"/>
          </a:xfrm>
          <a:prstGeom prst="rect">
            <a:avLst/>
          </a:prstGeom>
        </p:spPr>
        <p:txBody>
          <a:bodyPr vert="horz" lIns="93242" tIns="46620" rIns="93242" bIns="466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2"/>
            <a:ext cx="3056414" cy="465455"/>
          </a:xfrm>
          <a:prstGeom prst="rect">
            <a:avLst/>
          </a:prstGeom>
        </p:spPr>
        <p:txBody>
          <a:bodyPr vert="horz" lIns="93242" tIns="46620" rIns="93242" bIns="46620" rtlCol="0" anchor="b"/>
          <a:lstStyle>
            <a:lvl1pPr algn="l">
              <a:defRPr sz="1200"/>
            </a:lvl1pPr>
          </a:lstStyle>
          <a:p>
            <a:endParaRPr lang="en-US"/>
          </a:p>
        </p:txBody>
      </p:sp>
      <p:sp>
        <p:nvSpPr>
          <p:cNvPr id="7" name="Slide Number Placeholder 6"/>
          <p:cNvSpPr>
            <a:spLocks noGrp="1"/>
          </p:cNvSpPr>
          <p:nvPr>
            <p:ph type="sldNum" sz="quarter" idx="5"/>
          </p:nvPr>
        </p:nvSpPr>
        <p:spPr>
          <a:xfrm>
            <a:off x="3995219" y="8842032"/>
            <a:ext cx="3056414" cy="465455"/>
          </a:xfrm>
          <a:prstGeom prst="rect">
            <a:avLst/>
          </a:prstGeom>
        </p:spPr>
        <p:txBody>
          <a:bodyPr vert="horz" lIns="93242" tIns="46620" rIns="93242" bIns="46620" rtlCol="0" anchor="b"/>
          <a:lstStyle>
            <a:lvl1pPr algn="r">
              <a:defRPr sz="1200"/>
            </a:lvl1pPr>
          </a:lstStyle>
          <a:p>
            <a:fld id="{44463142-7833-4635-B56B-87774B723015}" type="slidenum">
              <a:rPr lang="en-US" smtClean="0"/>
              <a:pPr/>
              <a:t>‹#›</a:t>
            </a:fld>
            <a:endParaRPr lang="en-US"/>
          </a:p>
        </p:txBody>
      </p:sp>
    </p:spTree>
    <p:extLst>
      <p:ext uri="{BB962C8B-B14F-4D97-AF65-F5344CB8AC3E}">
        <p14:creationId xmlns:p14="http://schemas.microsoft.com/office/powerpoint/2010/main" val="252855967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463142-7833-4635-B56B-87774B723015}"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Junior Classroom Presentation</a:t>
            </a:r>
            <a:endParaRPr lang="en-US"/>
          </a:p>
        </p:txBody>
      </p:sp>
    </p:spTree>
    <p:extLst>
      <p:ext uri="{BB962C8B-B14F-4D97-AF65-F5344CB8AC3E}">
        <p14:creationId xmlns:p14="http://schemas.microsoft.com/office/powerpoint/2010/main" val="4088262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Academics</a:t>
            </a:r>
          </a:p>
          <a:p>
            <a:r>
              <a:rPr lang="en-US" dirty="0" smtClean="0"/>
              <a:t>This year matters most for college admissions</a:t>
            </a:r>
          </a:p>
          <a:p>
            <a:r>
              <a:rPr lang="en-US" dirty="0" smtClean="0"/>
              <a:t>Maintain good grades</a:t>
            </a:r>
          </a:p>
          <a:p>
            <a:r>
              <a:rPr lang="en-US" dirty="0" smtClean="0"/>
              <a:t>Last year to raise the GPA before applying to colleges</a:t>
            </a:r>
          </a:p>
          <a:p>
            <a:r>
              <a:rPr lang="en-US" dirty="0" smtClean="0"/>
              <a:t>Upward Trend</a:t>
            </a:r>
          </a:p>
          <a:p>
            <a:pPr marL="0" lvl="1" defTabSz="917498">
              <a:defRPr/>
            </a:pPr>
            <a:r>
              <a:rPr lang="en-US" sz="2500" dirty="0"/>
              <a:t>Get to know your counselor and Ms. Davis if you have not done so already!</a:t>
            </a:r>
          </a:p>
          <a:p>
            <a:endParaRPr lang="en-US" dirty="0"/>
          </a:p>
        </p:txBody>
      </p:sp>
      <p:sp>
        <p:nvSpPr>
          <p:cNvPr id="4" name="Header Placeholder 3"/>
          <p:cNvSpPr>
            <a:spLocks noGrp="1"/>
          </p:cNvSpPr>
          <p:nvPr>
            <p:ph type="hdr" sz="quarter" idx="10"/>
          </p:nvPr>
        </p:nvSpPr>
        <p:spPr/>
        <p:txBody>
          <a:bodyPr/>
          <a:lstStyle/>
          <a:p>
            <a:r>
              <a:rPr lang="en-US" smtClean="0"/>
              <a:t>Junior Classroom Presentation</a:t>
            </a:r>
            <a:endParaRPr lang="en-US"/>
          </a:p>
        </p:txBody>
      </p:sp>
      <p:sp>
        <p:nvSpPr>
          <p:cNvPr id="5" name="Slide Number Placeholder 4"/>
          <p:cNvSpPr>
            <a:spLocks noGrp="1"/>
          </p:cNvSpPr>
          <p:nvPr>
            <p:ph type="sldNum" sz="quarter" idx="11"/>
          </p:nvPr>
        </p:nvSpPr>
        <p:spPr/>
        <p:txBody>
          <a:bodyPr/>
          <a:lstStyle/>
          <a:p>
            <a:fld id="{44463142-7833-4635-B56B-87774B723015}" type="slidenum">
              <a:rPr lang="en-US" smtClean="0"/>
              <a:pPr/>
              <a:t>3</a:t>
            </a:fld>
            <a:endParaRPr lang="en-US"/>
          </a:p>
        </p:txBody>
      </p:sp>
    </p:spTree>
    <p:extLst>
      <p:ext uri="{BB962C8B-B14F-4D97-AF65-F5344CB8AC3E}">
        <p14:creationId xmlns:p14="http://schemas.microsoft.com/office/powerpoint/2010/main" val="310770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PSAT in October, this test will count towards scholarships.  Students should begin registering for the SAT after they have spoken with their counselor and research careers and colleges that they may be interested in.</a:t>
            </a:r>
          </a:p>
          <a:p>
            <a:endParaRPr lang="en-US" baseline="0" dirty="0" smtClean="0"/>
          </a:p>
          <a:p>
            <a:r>
              <a:rPr lang="en-US" baseline="0" dirty="0" smtClean="0"/>
              <a:t>Get to know your counselor and the career coordinator as they are going to help you gain the resources you will need to begin looking for colleges.  </a:t>
            </a:r>
            <a:endParaRPr lang="en-US" dirty="0"/>
          </a:p>
        </p:txBody>
      </p:sp>
      <p:sp>
        <p:nvSpPr>
          <p:cNvPr id="4" name="Slide Number Placeholder 3"/>
          <p:cNvSpPr>
            <a:spLocks noGrp="1"/>
          </p:cNvSpPr>
          <p:nvPr>
            <p:ph type="sldNum" sz="quarter" idx="10"/>
          </p:nvPr>
        </p:nvSpPr>
        <p:spPr/>
        <p:txBody>
          <a:bodyPr/>
          <a:lstStyle/>
          <a:p>
            <a:fld id="{9F152608-DDFE-4945-BE2F-6518DC14A728}" type="slidenum">
              <a:rPr lang="en-US" smtClean="0"/>
              <a:pPr/>
              <a:t>5</a:t>
            </a:fld>
            <a:endParaRPr lang="en-US"/>
          </a:p>
        </p:txBody>
      </p:sp>
    </p:spTree>
    <p:extLst>
      <p:ext uri="{BB962C8B-B14F-4D97-AF65-F5344CB8AC3E}">
        <p14:creationId xmlns:p14="http://schemas.microsoft.com/office/powerpoint/2010/main" val="225680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Junior Classroom Presentation</a:t>
            </a:r>
            <a:endParaRPr lang="en-US"/>
          </a:p>
        </p:txBody>
      </p:sp>
      <p:sp>
        <p:nvSpPr>
          <p:cNvPr id="5" name="Slide Number Placeholder 4"/>
          <p:cNvSpPr>
            <a:spLocks noGrp="1"/>
          </p:cNvSpPr>
          <p:nvPr>
            <p:ph type="sldNum" sz="quarter" idx="11"/>
          </p:nvPr>
        </p:nvSpPr>
        <p:spPr/>
        <p:txBody>
          <a:bodyPr/>
          <a:lstStyle/>
          <a:p>
            <a:fld id="{44463142-7833-4635-B56B-87774B723015}" type="slidenum">
              <a:rPr lang="en-US" smtClean="0"/>
              <a:pPr/>
              <a:t>10</a:t>
            </a:fld>
            <a:endParaRPr lang="en-US"/>
          </a:p>
        </p:txBody>
      </p:sp>
    </p:spTree>
    <p:extLst>
      <p:ext uri="{BB962C8B-B14F-4D97-AF65-F5344CB8AC3E}">
        <p14:creationId xmlns:p14="http://schemas.microsoft.com/office/powerpoint/2010/main" val="1266664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9116AE-3BAB-4B83-80B5-9030148E2B1C}"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5D4D8-CBD0-4D79-B2CE-DE1ADFCFB207}" type="slidenum">
              <a:rPr lang="en-US" smtClean="0"/>
              <a:pPr/>
              <a:t>‹#›</a:t>
            </a:fld>
            <a:endParaRPr lang="en-US"/>
          </a:p>
        </p:txBody>
      </p:sp>
    </p:spTree>
    <p:extLst>
      <p:ext uri="{BB962C8B-B14F-4D97-AF65-F5344CB8AC3E}">
        <p14:creationId xmlns:p14="http://schemas.microsoft.com/office/powerpoint/2010/main" val="348636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116AE-3BAB-4B83-80B5-9030148E2B1C}" type="datetimeFigureOut">
              <a:rPr lang="en-US" smtClean="0"/>
              <a:pPr/>
              <a:t>12/4/2015</a:t>
            </a:fld>
            <a:endParaRPr lang="en-US"/>
          </a:p>
        </p:txBody>
      </p:sp>
      <p:sp>
        <p:nvSpPr>
          <p:cNvPr id="6" name="Footer Placeholder 5"/>
          <p:cNvSpPr>
            <a:spLocks noGrp="1"/>
          </p:cNvSpPr>
          <p:nvPr>
            <p:ph type="ftr" sz="quarter" idx="11"/>
          </p:nvPr>
        </p:nvSpPr>
        <p:spPr>
          <a:xfrm>
            <a:off x="917678" y="6181344"/>
            <a:ext cx="5337278" cy="365125"/>
          </a:xfrm>
        </p:spPr>
        <p:txBody>
          <a:bodyPr/>
          <a:lstStyle/>
          <a:p>
            <a:endParaRPr lang="en-US"/>
          </a:p>
        </p:txBody>
      </p:sp>
      <p:sp>
        <p:nvSpPr>
          <p:cNvPr id="7" name="Slide Number Placeholder 6"/>
          <p:cNvSpPr>
            <a:spLocks noGrp="1"/>
          </p:cNvSpPr>
          <p:nvPr>
            <p:ph type="sldNum" sz="quarter" idx="12"/>
          </p:nvPr>
        </p:nvSpPr>
        <p:spPr/>
        <p:txBody>
          <a:bodyPr/>
          <a:lstStyle/>
          <a:p>
            <a:fld id="{0045D4D8-CBD0-4D79-B2CE-DE1ADFCFB207}" type="slidenum">
              <a:rPr lang="en-US" smtClean="0"/>
              <a:pPr/>
              <a:t>‹#›</a:t>
            </a:fld>
            <a:endParaRPr lang="en-US"/>
          </a:p>
        </p:txBody>
      </p:sp>
    </p:spTree>
    <p:extLst>
      <p:ext uri="{BB962C8B-B14F-4D97-AF65-F5344CB8AC3E}">
        <p14:creationId xmlns:p14="http://schemas.microsoft.com/office/powerpoint/2010/main" val="3870212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116AE-3BAB-4B83-80B5-9030148E2B1C}"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5D4D8-CBD0-4D79-B2CE-DE1ADFCFB207}" type="slidenum">
              <a:rPr lang="en-US" smtClean="0"/>
              <a:pPr/>
              <a:t>‹#›</a:t>
            </a:fld>
            <a:endParaRPr lang="en-US"/>
          </a:p>
        </p:txBody>
      </p:sp>
    </p:spTree>
    <p:extLst>
      <p:ext uri="{BB962C8B-B14F-4D97-AF65-F5344CB8AC3E}">
        <p14:creationId xmlns:p14="http://schemas.microsoft.com/office/powerpoint/2010/main" val="2406199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116AE-3BAB-4B83-80B5-9030148E2B1C}"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5D4D8-CBD0-4D79-B2CE-DE1ADFCFB207}" type="slidenum">
              <a:rPr lang="en-US" smtClean="0"/>
              <a:pPr/>
              <a:t>‹#›</a:t>
            </a:fld>
            <a:endParaRPr lang="en-US"/>
          </a:p>
        </p:txBody>
      </p:sp>
    </p:spTree>
    <p:extLst>
      <p:ext uri="{BB962C8B-B14F-4D97-AF65-F5344CB8AC3E}">
        <p14:creationId xmlns:p14="http://schemas.microsoft.com/office/powerpoint/2010/main" val="1021594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116AE-3BAB-4B83-80B5-9030148E2B1C}"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5D4D8-CBD0-4D79-B2CE-DE1ADFCFB207}" type="slidenum">
              <a:rPr lang="en-US" smtClean="0"/>
              <a:pPr/>
              <a:t>‹#›</a:t>
            </a:fld>
            <a:endParaRPr lang="en-US"/>
          </a:p>
        </p:txBody>
      </p:sp>
    </p:spTree>
    <p:extLst>
      <p:ext uri="{BB962C8B-B14F-4D97-AF65-F5344CB8AC3E}">
        <p14:creationId xmlns:p14="http://schemas.microsoft.com/office/powerpoint/2010/main" val="102742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116AE-3BAB-4B83-80B5-9030148E2B1C}"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5D4D8-CBD0-4D79-B2CE-DE1ADFCFB207}" type="slidenum">
              <a:rPr lang="en-US" smtClean="0"/>
              <a:pPr/>
              <a:t>‹#›</a:t>
            </a:fld>
            <a:endParaRPr lang="en-US"/>
          </a:p>
        </p:txBody>
      </p:sp>
    </p:spTree>
    <p:extLst>
      <p:ext uri="{BB962C8B-B14F-4D97-AF65-F5344CB8AC3E}">
        <p14:creationId xmlns:p14="http://schemas.microsoft.com/office/powerpoint/2010/main" val="4006586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116AE-3BAB-4B83-80B5-9030148E2B1C}"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5D4D8-CBD0-4D79-B2CE-DE1ADFCFB207}" type="slidenum">
              <a:rPr lang="en-US" smtClean="0"/>
              <a:pPr/>
              <a:t>‹#›</a:t>
            </a:fld>
            <a:endParaRPr lang="en-US"/>
          </a:p>
        </p:txBody>
      </p:sp>
    </p:spTree>
    <p:extLst>
      <p:ext uri="{BB962C8B-B14F-4D97-AF65-F5344CB8AC3E}">
        <p14:creationId xmlns:p14="http://schemas.microsoft.com/office/powerpoint/2010/main" val="1733657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9116AE-3BAB-4B83-80B5-9030148E2B1C}"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5D4D8-CBD0-4D79-B2CE-DE1ADFCFB207}" type="slidenum">
              <a:rPr lang="en-US" smtClean="0"/>
              <a:pPr/>
              <a:t>‹#›</a:t>
            </a:fld>
            <a:endParaRPr lang="en-US"/>
          </a:p>
        </p:txBody>
      </p:sp>
    </p:spTree>
    <p:extLst>
      <p:ext uri="{BB962C8B-B14F-4D97-AF65-F5344CB8AC3E}">
        <p14:creationId xmlns:p14="http://schemas.microsoft.com/office/powerpoint/2010/main" val="2508326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9116AE-3BAB-4B83-80B5-9030148E2B1C}"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5D4D8-CBD0-4D79-B2CE-DE1ADFCFB207}" type="slidenum">
              <a:rPr lang="en-US" smtClean="0"/>
              <a:pPr/>
              <a:t>‹#›</a:t>
            </a:fld>
            <a:endParaRPr lang="en-US"/>
          </a:p>
        </p:txBody>
      </p:sp>
    </p:spTree>
    <p:extLst>
      <p:ext uri="{BB962C8B-B14F-4D97-AF65-F5344CB8AC3E}">
        <p14:creationId xmlns:p14="http://schemas.microsoft.com/office/powerpoint/2010/main" val="200396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9116AE-3BAB-4B83-80B5-9030148E2B1C}"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5D4D8-CBD0-4D79-B2CE-DE1ADFCFB207}" type="slidenum">
              <a:rPr lang="en-US" smtClean="0"/>
              <a:pPr/>
              <a:t>‹#›</a:t>
            </a:fld>
            <a:endParaRPr lang="en-US"/>
          </a:p>
        </p:txBody>
      </p:sp>
    </p:spTree>
    <p:extLst>
      <p:ext uri="{BB962C8B-B14F-4D97-AF65-F5344CB8AC3E}">
        <p14:creationId xmlns:p14="http://schemas.microsoft.com/office/powerpoint/2010/main" val="319900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116AE-3BAB-4B83-80B5-9030148E2B1C}"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5D4D8-CBD0-4D79-B2CE-DE1ADFCFB207}" type="slidenum">
              <a:rPr lang="en-US" smtClean="0"/>
              <a:pPr/>
              <a:t>‹#›</a:t>
            </a:fld>
            <a:endParaRPr lang="en-US"/>
          </a:p>
        </p:txBody>
      </p:sp>
    </p:spTree>
    <p:extLst>
      <p:ext uri="{BB962C8B-B14F-4D97-AF65-F5344CB8AC3E}">
        <p14:creationId xmlns:p14="http://schemas.microsoft.com/office/powerpoint/2010/main" val="49783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9116AE-3BAB-4B83-80B5-9030148E2B1C}" type="datetimeFigureOut">
              <a:rPr lang="en-US" smtClean="0"/>
              <a:pPr/>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5D4D8-CBD0-4D79-B2CE-DE1ADFCFB207}" type="slidenum">
              <a:rPr lang="en-US" smtClean="0"/>
              <a:pPr/>
              <a:t>‹#›</a:t>
            </a:fld>
            <a:endParaRPr lang="en-US"/>
          </a:p>
        </p:txBody>
      </p:sp>
    </p:spTree>
    <p:extLst>
      <p:ext uri="{BB962C8B-B14F-4D97-AF65-F5344CB8AC3E}">
        <p14:creationId xmlns:p14="http://schemas.microsoft.com/office/powerpoint/2010/main" val="407235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9116AE-3BAB-4B83-80B5-9030148E2B1C}" type="datetimeFigureOut">
              <a:rPr lang="en-US" smtClean="0"/>
              <a:pPr/>
              <a:t>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45D4D8-CBD0-4D79-B2CE-DE1ADFCFB207}" type="slidenum">
              <a:rPr lang="en-US" smtClean="0"/>
              <a:pPr/>
              <a:t>‹#›</a:t>
            </a:fld>
            <a:endParaRPr lang="en-US"/>
          </a:p>
        </p:txBody>
      </p:sp>
    </p:spTree>
    <p:extLst>
      <p:ext uri="{BB962C8B-B14F-4D97-AF65-F5344CB8AC3E}">
        <p14:creationId xmlns:p14="http://schemas.microsoft.com/office/powerpoint/2010/main" val="141975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9116AE-3BAB-4B83-80B5-9030148E2B1C}" type="datetimeFigureOut">
              <a:rPr lang="en-US" smtClean="0"/>
              <a:pPr/>
              <a:t>12/4/2015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45D4D8-CBD0-4D79-B2CE-DE1ADFCFB207}" type="slidenum">
              <a:rPr lang="en-US" smtClean="0"/>
              <a:pPr/>
              <a:t>‹#›</a:t>
            </a:fld>
            <a:endParaRPr lang="en-US"/>
          </a:p>
        </p:txBody>
      </p:sp>
    </p:spTree>
    <p:extLst>
      <p:ext uri="{BB962C8B-B14F-4D97-AF65-F5344CB8AC3E}">
        <p14:creationId xmlns:p14="http://schemas.microsoft.com/office/powerpoint/2010/main" val="61381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116AE-3BAB-4B83-80B5-9030148E2B1C}" type="datetimeFigureOut">
              <a:rPr lang="en-US" smtClean="0"/>
              <a:pPr/>
              <a:t>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45D4D8-CBD0-4D79-B2CE-DE1ADFCFB207}" type="slidenum">
              <a:rPr lang="en-US" smtClean="0"/>
              <a:pPr/>
              <a:t>‹#›</a:t>
            </a:fld>
            <a:endParaRPr lang="en-US"/>
          </a:p>
        </p:txBody>
      </p:sp>
    </p:spTree>
    <p:extLst>
      <p:ext uri="{BB962C8B-B14F-4D97-AF65-F5344CB8AC3E}">
        <p14:creationId xmlns:p14="http://schemas.microsoft.com/office/powerpoint/2010/main" val="281217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smtClean="0"/>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116AE-3BAB-4B83-80B5-9030148E2B1C}" type="datetimeFigureOut">
              <a:rPr lang="en-US" smtClean="0"/>
              <a:pPr/>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5D4D8-CBD0-4D79-B2CE-DE1ADFCFB207}" type="slidenum">
              <a:rPr lang="en-US" smtClean="0"/>
              <a:pPr/>
              <a:t>‹#›</a:t>
            </a:fld>
            <a:endParaRPr lang="en-US"/>
          </a:p>
        </p:txBody>
      </p:sp>
    </p:spTree>
    <p:extLst>
      <p:ext uri="{BB962C8B-B14F-4D97-AF65-F5344CB8AC3E}">
        <p14:creationId xmlns:p14="http://schemas.microsoft.com/office/powerpoint/2010/main" val="54695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A09116AE-3BAB-4B83-80B5-9030148E2B1C}" type="datetimeFigureOut">
              <a:rPr lang="en-US" smtClean="0"/>
              <a:pPr/>
              <a:t>12/4/2015</a:t>
            </a:fld>
            <a:endParaRPr lang="en-US"/>
          </a:p>
        </p:txBody>
      </p:sp>
      <p:sp>
        <p:nvSpPr>
          <p:cNvPr id="6" name="Footer Placeholder 5"/>
          <p:cNvSpPr>
            <a:spLocks noGrp="1"/>
          </p:cNvSpPr>
          <p:nvPr>
            <p:ph type="ftr" sz="quarter" idx="11"/>
          </p:nvPr>
        </p:nvSpPr>
        <p:spPr>
          <a:xfrm>
            <a:off x="818348" y="6181344"/>
            <a:ext cx="3705300" cy="365125"/>
          </a:xfrm>
        </p:spPr>
        <p:txBody>
          <a:bodyPr/>
          <a:lstStyle/>
          <a:p>
            <a:endParaRPr lang="en-US"/>
          </a:p>
        </p:txBody>
      </p:sp>
      <p:sp>
        <p:nvSpPr>
          <p:cNvPr id="7" name="Slide Number Placeholder 6"/>
          <p:cNvSpPr>
            <a:spLocks noGrp="1"/>
          </p:cNvSpPr>
          <p:nvPr>
            <p:ph type="sldNum" sz="quarter" idx="12"/>
          </p:nvPr>
        </p:nvSpPr>
        <p:spPr>
          <a:xfrm>
            <a:off x="8024262" y="6181344"/>
            <a:ext cx="305186" cy="329250"/>
          </a:xfrm>
        </p:spPr>
        <p:txBody>
          <a:bodyPr/>
          <a:lstStyle/>
          <a:p>
            <a:fld id="{0045D4D8-CBD0-4D79-B2CE-DE1ADFCFB207}" type="slidenum">
              <a:rPr lang="en-US" smtClean="0"/>
              <a:pPr/>
              <a:t>‹#›</a:t>
            </a:fld>
            <a:endParaRPr lang="en-US"/>
          </a:p>
        </p:txBody>
      </p:sp>
    </p:spTree>
    <p:extLst>
      <p:ext uri="{BB962C8B-B14F-4D97-AF65-F5344CB8AC3E}">
        <p14:creationId xmlns:p14="http://schemas.microsoft.com/office/powerpoint/2010/main" val="364052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5E5E5E"/>
            </a:gs>
            <a:gs pos="100000">
              <a:schemeClr val="accent1">
                <a:lumMod val="40000"/>
                <a:lumOff val="60000"/>
              </a:schemeClr>
            </a:gs>
            <a:gs pos="100000">
              <a:schemeClr val="accent1">
                <a:lumMod val="95000"/>
                <a:lumOff val="5000"/>
              </a:schemeClr>
            </a:gs>
            <a:gs pos="100000">
              <a:schemeClr val="accent1">
                <a:lumMod val="6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A09116AE-3BAB-4B83-80B5-9030148E2B1C}" type="datetimeFigureOut">
              <a:rPr lang="en-US" smtClean="0"/>
              <a:pPr/>
              <a:t>12/4/2015</a:t>
            </a:fld>
            <a:endParaRPr 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0045D4D8-CBD0-4D79-B2CE-DE1ADFCFB207}" type="slidenum">
              <a:rPr lang="en-US" smtClean="0"/>
              <a:pPr/>
              <a:t>‹#›</a:t>
            </a:fld>
            <a:endParaRPr lang="en-US"/>
          </a:p>
        </p:txBody>
      </p:sp>
    </p:spTree>
    <p:extLst>
      <p:ext uri="{BB962C8B-B14F-4D97-AF65-F5344CB8AC3E}">
        <p14:creationId xmlns:p14="http://schemas.microsoft.com/office/powerpoint/2010/main" val="220508429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hyperlink" Target="https://connection.naviance.com/family-connection/colleges/supermatch"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ctstudent.org/" TargetMode="External"/><Relationship Id="rId2" Type="http://schemas.openxmlformats.org/officeDocument/2006/relationships/hyperlink" Target="http://www.sat.collegeboard.org/" TargetMode="External"/><Relationship Id="rId1" Type="http://schemas.openxmlformats.org/officeDocument/2006/relationships/slideLayout" Target="../slideLayouts/slideLayout2.xml"/><Relationship Id="rId4" Type="http://schemas.openxmlformats.org/officeDocument/2006/relationships/hyperlink" Target="http://www.montgomerycollege.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khanacademy.org/test-prep/sa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onnection.naviance.com/woott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163945"/>
            <a:ext cx="8257736" cy="1752600"/>
          </a:xfrm>
        </p:spPr>
        <p:txBody>
          <a:bodyPr>
            <a:normAutofit/>
          </a:bodyPr>
          <a:lstStyle/>
          <a:p>
            <a:r>
              <a:rPr dirty="0" smtClean="0"/>
              <a:t/>
            </a:r>
            <a:br>
              <a:rPr dirty="0" smtClean="0"/>
            </a:br>
            <a:r>
              <a:rPr lang="en-US" sz="5400" b="1" dirty="0" smtClean="0">
                <a:solidFill>
                  <a:srgbClr val="C00000"/>
                </a:solidFill>
                <a:effectLst>
                  <a:glow rad="38100">
                    <a:schemeClr val="bg1">
                      <a:lumMod val="65000"/>
                      <a:lumOff val="35000"/>
                      <a:alpha val="50000"/>
                    </a:schemeClr>
                  </a:glow>
                </a:effectLst>
              </a:rPr>
              <a:t>The road to college:</a:t>
            </a:r>
            <a:endParaRPr lang="en-US" sz="5400" b="1" dirty="0">
              <a:solidFill>
                <a:srgbClr val="C00000"/>
              </a:solidFill>
              <a:effectLst>
                <a:glow rad="38100">
                  <a:schemeClr val="bg1">
                    <a:lumMod val="65000"/>
                    <a:lumOff val="35000"/>
                    <a:alpha val="50000"/>
                  </a:schemeClr>
                </a:glow>
              </a:effectLst>
            </a:endParaRPr>
          </a:p>
        </p:txBody>
      </p:sp>
      <p:sp>
        <p:nvSpPr>
          <p:cNvPr id="3" name="Subtitle 2"/>
          <p:cNvSpPr>
            <a:spLocks noGrp="1"/>
          </p:cNvSpPr>
          <p:nvPr>
            <p:ph type="subTitle" idx="1"/>
          </p:nvPr>
        </p:nvSpPr>
        <p:spPr>
          <a:xfrm>
            <a:off x="214532" y="2057400"/>
            <a:ext cx="8686800" cy="2209800"/>
          </a:xfrm>
        </p:spPr>
        <p:txBody>
          <a:bodyPr>
            <a:normAutofit/>
          </a:bodyPr>
          <a:lstStyle/>
          <a:p>
            <a:pPr algn="ctr"/>
            <a:r>
              <a:rPr lang="en-US" sz="5400" b="1" dirty="0" smtClean="0">
                <a:solidFill>
                  <a:srgbClr val="C00000"/>
                </a:solidFill>
                <a:effectLst>
                  <a:glow rad="38100">
                    <a:schemeClr val="bg1">
                      <a:lumMod val="50000"/>
                      <a:lumOff val="50000"/>
                      <a:alpha val="20000"/>
                    </a:schemeClr>
                  </a:glow>
                </a:effectLst>
              </a:rPr>
              <a:t>s</a:t>
            </a:r>
            <a:r>
              <a:rPr lang="en-US" sz="5400" b="1" dirty="0">
                <a:solidFill>
                  <a:srgbClr val="C00000"/>
                </a:solidFill>
                <a:effectLst>
                  <a:glow rad="38100">
                    <a:schemeClr val="bg1">
                      <a:lumMod val="50000"/>
                      <a:lumOff val="50000"/>
                      <a:alpha val="20000"/>
                    </a:schemeClr>
                  </a:glow>
                </a:effectLst>
              </a:rPr>
              <a:t>t</a:t>
            </a:r>
            <a:r>
              <a:rPr lang="en-US" sz="5400" b="1" dirty="0" smtClean="0">
                <a:solidFill>
                  <a:srgbClr val="C00000"/>
                </a:solidFill>
                <a:effectLst>
                  <a:glow rad="38100">
                    <a:schemeClr val="bg1">
                      <a:lumMod val="50000"/>
                      <a:lumOff val="50000"/>
                      <a:alpha val="20000"/>
                    </a:schemeClr>
                  </a:glow>
                </a:effectLst>
              </a:rPr>
              <a:t>arts with junior year</a:t>
            </a:r>
            <a:endParaRPr lang="en-US" sz="1000" b="1" dirty="0" smtClean="0">
              <a:solidFill>
                <a:srgbClr val="C00000"/>
              </a:solidFill>
              <a:effectLst>
                <a:glow rad="38100">
                  <a:schemeClr val="bg1">
                    <a:lumMod val="50000"/>
                    <a:lumOff val="50000"/>
                    <a:alpha val="20000"/>
                  </a:schemeClr>
                </a:glow>
              </a:effectLst>
              <a:latin typeface="AbcBulletin" panose="00000400000000000000" pitchFamily="2" charset="0"/>
            </a:endParaRPr>
          </a:p>
          <a:p>
            <a:pPr algn="ctr"/>
            <a:endParaRPr lang="en-US" sz="1000" dirty="0">
              <a:latin typeface="AbcBulletin" panose="000004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132" y="3733800"/>
            <a:ext cx="3657600" cy="2438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19200" y="86379"/>
            <a:ext cx="6627137" cy="523220"/>
          </a:xfrm>
          <a:prstGeom prst="rect">
            <a:avLst/>
          </a:prstGeom>
          <a:noFill/>
        </p:spPr>
        <p:txBody>
          <a:bodyPr wrap="square" rtlCol="0">
            <a:spAutoFit/>
          </a:bodyPr>
          <a:lstStyle/>
          <a:p>
            <a:pPr algn="ctr"/>
            <a:r>
              <a:rPr lang="en-US" sz="2800" b="1" dirty="0" smtClean="0">
                <a:solidFill>
                  <a:srgbClr val="C00000"/>
                </a:solidFill>
              </a:rPr>
              <a:t>College </a:t>
            </a:r>
            <a:r>
              <a:rPr lang="en-US" sz="2800" b="1" dirty="0" err="1" smtClean="0">
                <a:solidFill>
                  <a:srgbClr val="C00000"/>
                </a:solidFill>
              </a:rPr>
              <a:t>SuperMatch</a:t>
            </a:r>
            <a:endParaRPr lang="en-US" sz="2800" b="1" dirty="0">
              <a:solidFill>
                <a:srgbClr val="C00000"/>
              </a:solidFill>
            </a:endParaRPr>
          </a:p>
        </p:txBody>
      </p:sp>
      <p:sp>
        <p:nvSpPr>
          <p:cNvPr id="19" name="Rectangle 18"/>
          <p:cNvSpPr/>
          <p:nvPr/>
        </p:nvSpPr>
        <p:spPr>
          <a:xfrm>
            <a:off x="228600" y="3886200"/>
            <a:ext cx="1600200" cy="2585323"/>
          </a:xfrm>
          <a:prstGeom prst="rect">
            <a:avLst/>
          </a:prstGeom>
        </p:spPr>
        <p:txBody>
          <a:bodyPr wrap="square">
            <a:spAutoFit/>
          </a:bodyPr>
          <a:lstStyle/>
          <a:p>
            <a:r>
              <a:rPr lang="en-US" b="1" dirty="0" smtClean="0">
                <a:solidFill>
                  <a:srgbClr val="C00000"/>
                </a:solidFill>
              </a:rPr>
              <a:t>Click here  to complete a college search . You can decide the criteria that is important to you.</a:t>
            </a:r>
            <a:endParaRPr lang="en-US" b="1" dirty="0">
              <a:solidFill>
                <a:srgbClr val="C00000"/>
              </a:solidFill>
            </a:endParaRPr>
          </a:p>
        </p:txBody>
      </p:sp>
      <p:pic>
        <p:nvPicPr>
          <p:cNvPr id="7" name="Picture 6"/>
          <p:cNvPicPr>
            <a:picLocks noChangeAspect="1"/>
          </p:cNvPicPr>
          <p:nvPr/>
        </p:nvPicPr>
        <p:blipFill>
          <a:blip r:embed="rId3"/>
          <a:stretch>
            <a:fillRect/>
          </a:stretch>
        </p:blipFill>
        <p:spPr>
          <a:xfrm>
            <a:off x="2019300" y="685800"/>
            <a:ext cx="6972007" cy="5943600"/>
          </a:xfrm>
          <a:prstGeom prst="rect">
            <a:avLst/>
          </a:prstGeom>
        </p:spPr>
      </p:pic>
      <p:cxnSp>
        <p:nvCxnSpPr>
          <p:cNvPr id="15" name="Straight Arrow Connector 14"/>
          <p:cNvCxnSpPr/>
          <p:nvPr/>
        </p:nvCxnSpPr>
        <p:spPr>
          <a:xfrm flipV="1">
            <a:off x="1371600" y="2362200"/>
            <a:ext cx="1600200" cy="1600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1524000" y="4572000"/>
            <a:ext cx="2209800" cy="10668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perMatch™ College Search - Internet Explorer">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5126" t="22222" r="6896" b="-5556"/>
          <a:stretch/>
        </p:blipFill>
        <p:spPr>
          <a:xfrm>
            <a:off x="723900" y="609600"/>
            <a:ext cx="8371841" cy="6096000"/>
          </a:xfrm>
          <a:prstGeom prst="rect">
            <a:avLst/>
          </a:prstGeom>
        </p:spPr>
      </p:pic>
      <p:sp>
        <p:nvSpPr>
          <p:cNvPr id="3" name="TextBox 2"/>
          <p:cNvSpPr txBox="1"/>
          <p:nvPr/>
        </p:nvSpPr>
        <p:spPr>
          <a:xfrm>
            <a:off x="2667000" y="24825"/>
            <a:ext cx="3429000" cy="584775"/>
          </a:xfrm>
          <a:prstGeom prst="rect">
            <a:avLst/>
          </a:prstGeom>
          <a:noFill/>
        </p:spPr>
        <p:txBody>
          <a:bodyPr wrap="square" rtlCol="0">
            <a:spAutoFit/>
          </a:bodyPr>
          <a:lstStyle/>
          <a:p>
            <a:r>
              <a:rPr lang="en-US" sz="3200" b="1" dirty="0" smtClean="0">
                <a:solidFill>
                  <a:srgbClr val="C00000"/>
                </a:solidFill>
              </a:rPr>
              <a:t>College Search</a:t>
            </a:r>
            <a:endParaRPr lang="en-US" sz="3200" b="1" dirty="0">
              <a:solidFill>
                <a:srgbClr val="C00000"/>
              </a:solidFill>
            </a:endParaRPr>
          </a:p>
        </p:txBody>
      </p:sp>
      <p:cxnSp>
        <p:nvCxnSpPr>
          <p:cNvPr id="6" name="Straight Arrow Connector 5"/>
          <p:cNvCxnSpPr/>
          <p:nvPr/>
        </p:nvCxnSpPr>
        <p:spPr>
          <a:xfrm flipV="1">
            <a:off x="228600" y="3124200"/>
            <a:ext cx="1143000" cy="3200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05101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53200" y="781045"/>
            <a:ext cx="2362200" cy="954107"/>
          </a:xfrm>
          <a:prstGeom prst="rect">
            <a:avLst/>
          </a:prstGeom>
          <a:noFill/>
        </p:spPr>
        <p:txBody>
          <a:bodyPr wrap="square" rtlCol="0">
            <a:spAutoFit/>
          </a:bodyPr>
          <a:lstStyle/>
          <a:p>
            <a:r>
              <a:rPr lang="en-US" sz="2800" b="1" dirty="0" smtClean="0">
                <a:solidFill>
                  <a:srgbClr val="C00000"/>
                </a:solidFill>
              </a:rPr>
              <a:t>College </a:t>
            </a:r>
            <a:r>
              <a:rPr lang="en-US" sz="2800" b="1" dirty="0" err="1" smtClean="0">
                <a:solidFill>
                  <a:srgbClr val="C00000"/>
                </a:solidFill>
              </a:rPr>
              <a:t>Scattergram</a:t>
            </a:r>
            <a:endParaRPr lang="en-US" sz="2800" b="1" dirty="0">
              <a:solidFill>
                <a:srgbClr val="C00000"/>
              </a:solidFill>
            </a:endParaRPr>
          </a:p>
        </p:txBody>
      </p:sp>
      <p:pic>
        <p:nvPicPr>
          <p:cNvPr id="6" name="Picture 5"/>
          <p:cNvPicPr>
            <a:picLocks noChangeAspect="1"/>
          </p:cNvPicPr>
          <p:nvPr/>
        </p:nvPicPr>
        <p:blipFill>
          <a:blip r:embed="rId2"/>
          <a:stretch>
            <a:fillRect/>
          </a:stretch>
        </p:blipFill>
        <p:spPr>
          <a:xfrm>
            <a:off x="108766" y="56469"/>
            <a:ext cx="6173741" cy="4307955"/>
          </a:xfrm>
          <a:prstGeom prst="rect">
            <a:avLst/>
          </a:prstGeom>
        </p:spPr>
      </p:pic>
      <p:pic>
        <p:nvPicPr>
          <p:cNvPr id="7" name="Picture 6"/>
          <p:cNvPicPr>
            <a:picLocks noChangeAspect="1"/>
          </p:cNvPicPr>
          <p:nvPr/>
        </p:nvPicPr>
        <p:blipFill>
          <a:blip r:embed="rId3"/>
          <a:stretch>
            <a:fillRect/>
          </a:stretch>
        </p:blipFill>
        <p:spPr>
          <a:xfrm>
            <a:off x="3461786" y="2362200"/>
            <a:ext cx="5476875" cy="4343400"/>
          </a:xfrm>
          <a:prstGeom prst="rect">
            <a:avLst/>
          </a:prstGeom>
        </p:spPr>
      </p:pic>
      <p:pic>
        <p:nvPicPr>
          <p:cNvPr id="8" name="Picture 7"/>
          <p:cNvPicPr>
            <a:picLocks noChangeAspect="1"/>
          </p:cNvPicPr>
          <p:nvPr/>
        </p:nvPicPr>
        <p:blipFill>
          <a:blip r:embed="rId3"/>
          <a:stretch>
            <a:fillRect/>
          </a:stretch>
        </p:blipFill>
        <p:spPr>
          <a:xfrm>
            <a:off x="3438525" y="2362200"/>
            <a:ext cx="5476875" cy="4343400"/>
          </a:xfrm>
          <a:prstGeom prst="rect">
            <a:avLst/>
          </a:prstGeom>
        </p:spPr>
      </p:pic>
      <p:sp>
        <p:nvSpPr>
          <p:cNvPr id="9" name="TextBox 8"/>
          <p:cNvSpPr txBox="1"/>
          <p:nvPr/>
        </p:nvSpPr>
        <p:spPr>
          <a:xfrm>
            <a:off x="381000" y="5105400"/>
            <a:ext cx="3200400" cy="1200329"/>
          </a:xfrm>
          <a:prstGeom prst="rect">
            <a:avLst/>
          </a:prstGeom>
          <a:noFill/>
        </p:spPr>
        <p:txBody>
          <a:bodyPr wrap="square" rtlCol="0">
            <a:spAutoFit/>
          </a:bodyPr>
          <a:lstStyle/>
          <a:p>
            <a:r>
              <a:rPr lang="en-US" b="1" dirty="0" smtClean="0">
                <a:solidFill>
                  <a:srgbClr val="C00000"/>
                </a:solidFill>
              </a:rPr>
              <a:t>Click here to see if your GPA &amp; SAT scores would be a good match for a particular college</a:t>
            </a:r>
            <a:endParaRPr lang="en-US" b="1" dirty="0">
              <a:solidFill>
                <a:srgbClr val="C00000"/>
              </a:solidFill>
            </a:endParaRPr>
          </a:p>
        </p:txBody>
      </p:sp>
      <p:cxnSp>
        <p:nvCxnSpPr>
          <p:cNvPr id="11" name="Straight Arrow Connector 10"/>
          <p:cNvCxnSpPr/>
          <p:nvPr/>
        </p:nvCxnSpPr>
        <p:spPr>
          <a:xfrm flipV="1">
            <a:off x="1600200" y="1219200"/>
            <a:ext cx="1752600" cy="3733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2895600" y="5029200"/>
            <a:ext cx="3581400" cy="12765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2450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3415" y="381000"/>
            <a:ext cx="7435273" cy="931480"/>
          </a:xfrm>
        </p:spPr>
        <p:txBody>
          <a:bodyPr>
            <a:normAutofit/>
          </a:bodyPr>
          <a:lstStyle/>
          <a:p>
            <a:pPr algn="ctr"/>
            <a:r>
              <a:rPr lang="en-US" sz="3200" b="1" dirty="0" smtClean="0">
                <a:solidFill>
                  <a:srgbClr val="C00000"/>
                </a:solidFill>
                <a:effectLst>
                  <a:glow rad="38100">
                    <a:schemeClr val="bg1">
                      <a:lumMod val="65000"/>
                      <a:lumOff val="35000"/>
                      <a:alpha val="40000"/>
                    </a:schemeClr>
                  </a:glow>
                </a:effectLst>
              </a:rPr>
              <a:t>The Next Few Months…</a:t>
            </a:r>
            <a:endParaRPr lang="en-US" sz="3200" b="1" dirty="0">
              <a:solidFill>
                <a:srgbClr val="C00000"/>
              </a:solidFill>
              <a:effectLst>
                <a:glow rad="38100">
                  <a:schemeClr val="bg1">
                    <a:lumMod val="65000"/>
                    <a:lumOff val="35000"/>
                    <a:alpha val="40000"/>
                  </a:schemeClr>
                </a:glow>
              </a:effectLst>
            </a:endParaRPr>
          </a:p>
        </p:txBody>
      </p:sp>
      <p:sp>
        <p:nvSpPr>
          <p:cNvPr id="2" name="Content Placeholder 1"/>
          <p:cNvSpPr>
            <a:spLocks noGrp="1"/>
          </p:cNvSpPr>
          <p:nvPr>
            <p:ph idx="1"/>
          </p:nvPr>
        </p:nvSpPr>
        <p:spPr>
          <a:xfrm>
            <a:off x="76200" y="1676400"/>
            <a:ext cx="8763000" cy="5105400"/>
          </a:xfrm>
        </p:spPr>
        <p:txBody>
          <a:bodyPr>
            <a:normAutofit fontScale="92500" lnSpcReduction="10000"/>
          </a:bodyPr>
          <a:lstStyle/>
          <a:p>
            <a:pPr lvl="1">
              <a:buFont typeface="Wingdings" panose="05000000000000000000" pitchFamily="2" charset="2"/>
              <a:buChar char="Ø"/>
            </a:pPr>
            <a:r>
              <a:rPr lang="en-US" sz="2000" b="1" dirty="0" smtClean="0"/>
              <a:t>Add a list of colleges you are considering to your “colleges I’m thinking about” on </a:t>
            </a:r>
            <a:r>
              <a:rPr lang="en-US" sz="2000" b="1" dirty="0" err="1" smtClean="0"/>
              <a:t>Naviance</a:t>
            </a:r>
            <a:endParaRPr lang="en-US" sz="2000" b="1" dirty="0" smtClean="0"/>
          </a:p>
          <a:p>
            <a:pPr lvl="1">
              <a:buFont typeface="Wingdings" panose="05000000000000000000" pitchFamily="2" charset="2"/>
              <a:buChar char="Ø"/>
            </a:pPr>
            <a:r>
              <a:rPr lang="en-US" sz="2000" b="1" dirty="0" smtClean="0"/>
              <a:t>Plan and Register for SAT/ACT/SAT II/</a:t>
            </a:r>
            <a:r>
              <a:rPr lang="en-US" sz="2000" b="1" dirty="0" err="1" smtClean="0"/>
              <a:t>Accuplacer</a:t>
            </a:r>
            <a:r>
              <a:rPr lang="en-US" sz="2000" b="1" dirty="0" smtClean="0"/>
              <a:t> testing</a:t>
            </a:r>
          </a:p>
          <a:p>
            <a:pPr lvl="1">
              <a:buFont typeface="Wingdings" panose="05000000000000000000" pitchFamily="2" charset="2"/>
              <a:buChar char="Ø"/>
            </a:pPr>
            <a:r>
              <a:rPr lang="en-US" sz="2000" b="1" dirty="0" smtClean="0"/>
              <a:t>Course selections for senior year in January/February </a:t>
            </a:r>
          </a:p>
          <a:p>
            <a:pPr lvl="1">
              <a:buFont typeface="Wingdings" panose="05000000000000000000" pitchFamily="2" charset="2"/>
              <a:buChar char="Ø"/>
            </a:pPr>
            <a:r>
              <a:rPr lang="en-US" sz="2000" b="1" dirty="0" smtClean="0"/>
              <a:t>Jan. 26</a:t>
            </a:r>
            <a:r>
              <a:rPr lang="en-US" sz="2000" b="1" baseline="30000" dirty="0" smtClean="0"/>
              <a:t>th</a:t>
            </a:r>
            <a:r>
              <a:rPr lang="en-US" sz="2000" b="1" dirty="0" smtClean="0"/>
              <a:t> 7:00pm: College Panel Night</a:t>
            </a:r>
          </a:p>
          <a:p>
            <a:pPr lvl="1">
              <a:buFont typeface="Wingdings" panose="05000000000000000000" pitchFamily="2" charset="2"/>
              <a:buChar char="Ø"/>
            </a:pPr>
            <a:r>
              <a:rPr lang="en-US" sz="2000" b="1" dirty="0" smtClean="0"/>
              <a:t>February 5</a:t>
            </a:r>
            <a:r>
              <a:rPr lang="en-US" sz="2000" b="1" baseline="30000" dirty="0" smtClean="0"/>
              <a:t>th</a:t>
            </a:r>
            <a:r>
              <a:rPr lang="en-US" sz="2000" b="1" dirty="0" smtClean="0"/>
              <a:t> 6-8:30pm Gap Year/Summer Programs Fair</a:t>
            </a:r>
          </a:p>
          <a:p>
            <a:pPr lvl="1">
              <a:buFont typeface="Wingdings" panose="05000000000000000000" pitchFamily="2" charset="2"/>
              <a:buChar char="Ø"/>
            </a:pPr>
            <a:r>
              <a:rPr lang="en-US" sz="2000" b="1" dirty="0" smtClean="0"/>
              <a:t>March-June: Group and Individual meetings with counselors regarding college application process </a:t>
            </a:r>
          </a:p>
          <a:p>
            <a:pPr lvl="1">
              <a:buFont typeface="Wingdings" panose="05000000000000000000" pitchFamily="2" charset="2"/>
              <a:buChar char="Ø"/>
            </a:pPr>
            <a:r>
              <a:rPr lang="en-US" sz="2000" b="1" dirty="0" smtClean="0"/>
              <a:t>April 20</a:t>
            </a:r>
            <a:r>
              <a:rPr lang="en-US" sz="2000" b="1" baseline="30000" dirty="0" smtClean="0"/>
              <a:t>th</a:t>
            </a:r>
            <a:r>
              <a:rPr lang="en-US" sz="2000" b="1" dirty="0" smtClean="0"/>
              <a:t>: National College Fair @ Montgomery County Fairgrounds</a:t>
            </a:r>
          </a:p>
          <a:p>
            <a:pPr lvl="1">
              <a:buFont typeface="Wingdings" panose="05000000000000000000" pitchFamily="2" charset="2"/>
              <a:buChar char="Ø"/>
            </a:pPr>
            <a:r>
              <a:rPr lang="en-US" sz="2000" b="1" dirty="0" smtClean="0"/>
              <a:t>Visit &amp; research colleges over spring break (March 24</a:t>
            </a:r>
            <a:r>
              <a:rPr lang="en-US" sz="2000" b="1" baseline="30000" dirty="0" smtClean="0"/>
              <a:t>th</a:t>
            </a:r>
            <a:r>
              <a:rPr lang="en-US" sz="2000" b="1" dirty="0" smtClean="0"/>
              <a:t>-April 3</a:t>
            </a:r>
            <a:r>
              <a:rPr lang="en-US" sz="2000" b="1" baseline="30000" dirty="0" smtClean="0"/>
              <a:t>rd</a:t>
            </a:r>
            <a:r>
              <a:rPr lang="en-US" sz="2000" b="1" dirty="0" smtClean="0"/>
              <a:t>)</a:t>
            </a:r>
          </a:p>
          <a:p>
            <a:pPr lvl="1">
              <a:buFont typeface="Wingdings" panose="05000000000000000000" pitchFamily="2" charset="2"/>
              <a:buChar char="Ø"/>
            </a:pPr>
            <a:r>
              <a:rPr lang="en-US" sz="2000" b="1" dirty="0" smtClean="0"/>
              <a:t>May 2</a:t>
            </a:r>
            <a:r>
              <a:rPr lang="en-US" sz="2000" b="1" baseline="30000" dirty="0" smtClean="0"/>
              <a:t>nd</a:t>
            </a:r>
            <a:r>
              <a:rPr lang="en-US" sz="2000" b="1" dirty="0" smtClean="0"/>
              <a:t>-13</a:t>
            </a:r>
            <a:r>
              <a:rPr lang="en-US" sz="2000" b="1" baseline="30000" dirty="0" smtClean="0"/>
              <a:t>th</a:t>
            </a:r>
            <a:r>
              <a:rPr lang="en-US" sz="2000" b="1" dirty="0" smtClean="0"/>
              <a:t>: AP Exams</a:t>
            </a:r>
          </a:p>
          <a:p>
            <a:pPr lvl="1">
              <a:buFont typeface="Wingdings" panose="05000000000000000000" pitchFamily="2" charset="2"/>
              <a:buChar char="Ø"/>
            </a:pPr>
            <a:r>
              <a:rPr lang="en-US" sz="2000" b="1" dirty="0" smtClean="0"/>
              <a:t>June 13</a:t>
            </a:r>
            <a:r>
              <a:rPr lang="en-US" sz="2000" b="1" baseline="30000" dirty="0" smtClean="0"/>
              <a:t>th</a:t>
            </a:r>
            <a:r>
              <a:rPr lang="en-US" sz="2000" b="1" dirty="0" smtClean="0"/>
              <a:t>-17</a:t>
            </a:r>
            <a:r>
              <a:rPr lang="en-US" sz="2000" b="1" baseline="30000" dirty="0" smtClean="0"/>
              <a:t>th</a:t>
            </a:r>
            <a:r>
              <a:rPr lang="en-US" sz="2000" b="1" dirty="0" smtClean="0"/>
              <a:t>: Final Exams</a:t>
            </a:r>
          </a:p>
          <a:p>
            <a:pPr lvl="1">
              <a:buFont typeface="Wingdings" panose="05000000000000000000" pitchFamily="2" charset="2"/>
              <a:buChar char="Ø"/>
            </a:pPr>
            <a:r>
              <a:rPr lang="en-US" sz="2000" b="1" dirty="0" smtClean="0"/>
              <a:t>August: Wootton summer institute college </a:t>
            </a:r>
            <a:r>
              <a:rPr lang="en-US" sz="2000" b="1" dirty="0" err="1" smtClean="0"/>
              <a:t>bootcamp</a:t>
            </a:r>
            <a:r>
              <a:rPr lang="en-US" sz="2000" b="1" dirty="0" smtClean="0"/>
              <a:t> classes</a:t>
            </a:r>
          </a:p>
          <a:p>
            <a:pPr marL="457200" lvl="1" indent="0">
              <a:buNone/>
            </a:pPr>
            <a:endParaRPr lang="en-US" sz="2400" dirty="0" smtClean="0"/>
          </a:p>
          <a:p>
            <a:pPr marL="393192" lvl="1" indent="0">
              <a:buNone/>
            </a:pPr>
            <a:endParaRPr lang="en-US" dirty="0"/>
          </a:p>
        </p:txBody>
      </p:sp>
    </p:spTree>
    <p:extLst>
      <p:ext uri="{BB962C8B-B14F-4D97-AF65-F5344CB8AC3E}">
        <p14:creationId xmlns:p14="http://schemas.microsoft.com/office/powerpoint/2010/main" val="198263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94354" y="172392"/>
            <a:ext cx="7432461" cy="1014046"/>
          </a:xfrm>
        </p:spPr>
        <p:txBody>
          <a:bodyPr>
            <a:normAutofit fontScale="90000"/>
          </a:bodyPr>
          <a:lstStyle/>
          <a:p>
            <a:pPr algn="ctr"/>
            <a:r>
              <a:rPr lang="en-US" sz="4000" dirty="0">
                <a:solidFill>
                  <a:srgbClr val="FF0000"/>
                </a:solidFill>
              </a:rPr>
              <a:t/>
            </a:r>
            <a:br>
              <a:rPr lang="en-US" sz="4000" dirty="0">
                <a:solidFill>
                  <a:srgbClr val="FF0000"/>
                </a:solidFill>
              </a:rPr>
            </a:br>
            <a:r>
              <a:rPr lang="en-US" sz="3300" b="1" dirty="0">
                <a:solidFill>
                  <a:srgbClr val="C00000"/>
                </a:solidFill>
                <a:effectLst>
                  <a:glow rad="38100">
                    <a:schemeClr val="bg1">
                      <a:lumMod val="65000"/>
                      <a:lumOff val="35000"/>
                      <a:alpha val="40000"/>
                    </a:schemeClr>
                  </a:glow>
                </a:effectLst>
              </a:rPr>
              <a:t>Prepare Yourself for </a:t>
            </a:r>
            <a:r>
              <a:rPr lang="en-US" sz="3300" b="1" dirty="0" smtClean="0">
                <a:solidFill>
                  <a:srgbClr val="C00000"/>
                </a:solidFill>
                <a:effectLst>
                  <a:glow rad="38100">
                    <a:schemeClr val="bg1">
                      <a:lumMod val="65000"/>
                      <a:lumOff val="35000"/>
                      <a:alpha val="40000"/>
                    </a:schemeClr>
                  </a:glow>
                </a:effectLst>
              </a:rPr>
              <a:t/>
            </a:r>
            <a:br>
              <a:rPr lang="en-US" sz="3300" b="1" dirty="0" smtClean="0">
                <a:solidFill>
                  <a:srgbClr val="C00000"/>
                </a:solidFill>
                <a:effectLst>
                  <a:glow rad="38100">
                    <a:schemeClr val="bg1">
                      <a:lumMod val="65000"/>
                      <a:lumOff val="35000"/>
                      <a:alpha val="40000"/>
                    </a:schemeClr>
                  </a:glow>
                </a:effectLst>
              </a:rPr>
            </a:br>
            <a:r>
              <a:rPr lang="en-US" sz="3300" b="1" dirty="0" smtClean="0">
                <a:solidFill>
                  <a:srgbClr val="C00000"/>
                </a:solidFill>
                <a:effectLst>
                  <a:glow rad="38100">
                    <a:schemeClr val="bg1">
                      <a:lumMod val="65000"/>
                      <a:lumOff val="35000"/>
                      <a:alpha val="40000"/>
                    </a:schemeClr>
                  </a:glow>
                </a:effectLst>
              </a:rPr>
              <a:t>college NOW</a:t>
            </a:r>
            <a:r>
              <a:rPr lang="en-US" sz="4000" dirty="0" smtClean="0"/>
              <a:t/>
            </a:r>
            <a:br>
              <a:rPr lang="en-US" sz="4000" dirty="0" smtClean="0"/>
            </a:br>
            <a:endParaRPr lang="en-US" sz="3100" b="0" u="sng" dirty="0"/>
          </a:p>
        </p:txBody>
      </p:sp>
      <p:sp>
        <p:nvSpPr>
          <p:cNvPr id="6" name="Content Placeholder 5"/>
          <p:cNvSpPr>
            <a:spLocks noGrp="1"/>
          </p:cNvSpPr>
          <p:nvPr>
            <p:ph idx="1"/>
          </p:nvPr>
        </p:nvSpPr>
        <p:spPr>
          <a:xfrm>
            <a:off x="140677" y="1247461"/>
            <a:ext cx="8915400" cy="5562600"/>
          </a:xfrm>
        </p:spPr>
        <p:txBody>
          <a:bodyPr>
            <a:normAutofit fontScale="77500" lnSpcReduction="20000"/>
          </a:bodyPr>
          <a:lstStyle/>
          <a:p>
            <a:pPr marL="0" indent="0">
              <a:buNone/>
            </a:pPr>
            <a:r>
              <a:rPr lang="en-US" sz="3800" u="sng" cap="all" dirty="0" smtClean="0">
                <a:ln w="3175" cmpd="sng">
                  <a:noFill/>
                </a:ln>
                <a:solidFill>
                  <a:schemeClr val="tx1"/>
                </a:solidFill>
                <a:effectLst>
                  <a:glow rad="38100">
                    <a:prstClr val="black">
                      <a:lumMod val="65000"/>
                      <a:lumOff val="35000"/>
                      <a:alpha val="40000"/>
                    </a:prstClr>
                  </a:glow>
                  <a:outerShdw blurRad="28575" dist="38100" dir="14040000" algn="tl" rotWithShape="0">
                    <a:srgbClr val="000000">
                      <a:alpha val="25000"/>
                    </a:srgbClr>
                  </a:outerShdw>
                </a:effectLst>
              </a:rPr>
              <a:t>colleges evaluate you on your…</a:t>
            </a:r>
          </a:p>
          <a:p>
            <a:pPr marL="0" indent="0">
              <a:buNone/>
            </a:pPr>
            <a:endParaRPr lang="en-US" sz="1300" dirty="0" smtClean="0">
              <a:solidFill>
                <a:schemeClr val="tx1"/>
              </a:solidFill>
            </a:endParaRPr>
          </a:p>
          <a:p>
            <a:r>
              <a:rPr lang="en-US" sz="3800" dirty="0" smtClean="0">
                <a:solidFill>
                  <a:schemeClr val="tx1"/>
                </a:solidFill>
              </a:rPr>
              <a:t>Transcript</a:t>
            </a:r>
          </a:p>
          <a:p>
            <a:pPr lvl="1"/>
            <a:r>
              <a:rPr lang="en-US" sz="3800" dirty="0" smtClean="0">
                <a:solidFill>
                  <a:schemeClr val="tx1"/>
                </a:solidFill>
              </a:rPr>
              <a:t>GPA, Courses and Grades</a:t>
            </a:r>
          </a:p>
          <a:p>
            <a:pPr marL="457200" lvl="1" indent="0">
              <a:buNone/>
            </a:pPr>
            <a:endParaRPr lang="en-US" sz="1400" dirty="0" smtClean="0">
              <a:solidFill>
                <a:schemeClr val="tx1"/>
              </a:solidFill>
            </a:endParaRPr>
          </a:p>
          <a:p>
            <a:r>
              <a:rPr lang="en-US" sz="3800" dirty="0" smtClean="0">
                <a:solidFill>
                  <a:schemeClr val="tx1"/>
                </a:solidFill>
              </a:rPr>
              <a:t>Test Scores- ACT, SAT, </a:t>
            </a:r>
            <a:r>
              <a:rPr lang="en-US" sz="3800" dirty="0" err="1" smtClean="0">
                <a:solidFill>
                  <a:schemeClr val="tx1"/>
                </a:solidFill>
              </a:rPr>
              <a:t>Accuplacer</a:t>
            </a:r>
            <a:r>
              <a:rPr lang="en-US" sz="3800" dirty="0" smtClean="0">
                <a:solidFill>
                  <a:schemeClr val="tx1"/>
                </a:solidFill>
              </a:rPr>
              <a:t> (SAT II, </a:t>
            </a:r>
            <a:r>
              <a:rPr lang="en-US" sz="3800" dirty="0" err="1" smtClean="0">
                <a:solidFill>
                  <a:schemeClr val="tx1"/>
                </a:solidFill>
              </a:rPr>
              <a:t>TOEFL</a:t>
            </a:r>
            <a:r>
              <a:rPr lang="en-US" sz="3800" dirty="0" smtClean="0">
                <a:solidFill>
                  <a:schemeClr val="tx1"/>
                </a:solidFill>
              </a:rPr>
              <a:t>)</a:t>
            </a:r>
          </a:p>
          <a:p>
            <a:pPr>
              <a:buNone/>
            </a:pPr>
            <a:endParaRPr lang="en-US" sz="1300" dirty="0" smtClean="0">
              <a:solidFill>
                <a:schemeClr val="tx1"/>
              </a:solidFill>
            </a:endParaRPr>
          </a:p>
          <a:p>
            <a:r>
              <a:rPr lang="en-US" sz="3800" dirty="0" smtClean="0">
                <a:solidFill>
                  <a:schemeClr val="tx1"/>
                </a:solidFill>
              </a:rPr>
              <a:t>Essay(s)</a:t>
            </a:r>
          </a:p>
          <a:p>
            <a:pPr>
              <a:buNone/>
            </a:pPr>
            <a:endParaRPr lang="en-US" sz="1300" dirty="0" smtClean="0">
              <a:solidFill>
                <a:schemeClr val="tx1"/>
              </a:solidFill>
            </a:endParaRPr>
          </a:p>
          <a:p>
            <a:r>
              <a:rPr lang="en-US" sz="3800" dirty="0" smtClean="0">
                <a:solidFill>
                  <a:schemeClr val="tx1"/>
                </a:solidFill>
              </a:rPr>
              <a:t>Letters of Recommendation</a:t>
            </a:r>
          </a:p>
          <a:p>
            <a:pPr>
              <a:buNone/>
            </a:pPr>
            <a:endParaRPr lang="en-US" sz="1300" dirty="0" smtClean="0">
              <a:solidFill>
                <a:schemeClr val="tx1"/>
              </a:solidFill>
            </a:endParaRPr>
          </a:p>
          <a:p>
            <a:r>
              <a:rPr lang="en-US" sz="3800" dirty="0" smtClean="0">
                <a:solidFill>
                  <a:schemeClr val="tx1"/>
                </a:solidFill>
              </a:rPr>
              <a:t>Extracurricular Activities, Volunteer Experience</a:t>
            </a:r>
          </a:p>
          <a:p>
            <a:pPr>
              <a:buNone/>
            </a:pPr>
            <a:endParaRPr lang="en-US" dirty="0" smtClean="0"/>
          </a:p>
        </p:txBody>
      </p:sp>
      <p:pic>
        <p:nvPicPr>
          <p:cNvPr id="3" name="Picture 2"/>
          <p:cNvPicPr>
            <a:picLocks noChangeAspect="1"/>
          </p:cNvPicPr>
          <p:nvPr/>
        </p:nvPicPr>
        <p:blipFill>
          <a:blip r:embed="rId2"/>
          <a:stretch>
            <a:fillRect/>
          </a:stretch>
        </p:blipFill>
        <p:spPr>
          <a:xfrm>
            <a:off x="140677" y="70684"/>
            <a:ext cx="1840523" cy="133665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6140" t="22643" r="22808" b="18055"/>
          <a:stretch/>
        </p:blipFill>
        <p:spPr>
          <a:xfrm>
            <a:off x="279207" y="685800"/>
            <a:ext cx="8433260" cy="5726288"/>
          </a:xfrm>
          <a:prstGeom prst="rect">
            <a:avLst/>
          </a:prstGeom>
        </p:spPr>
      </p:pic>
      <p:cxnSp>
        <p:nvCxnSpPr>
          <p:cNvPr id="6" name="Straight Arrow Connector 5"/>
          <p:cNvCxnSpPr/>
          <p:nvPr/>
        </p:nvCxnSpPr>
        <p:spPr>
          <a:xfrm flipV="1">
            <a:off x="1295400" y="2667001"/>
            <a:ext cx="689705" cy="159413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449580" y="0"/>
            <a:ext cx="8237220" cy="914400"/>
          </a:xfrm>
        </p:spPr>
        <p:txBody>
          <a:bodyPr>
            <a:normAutofit/>
          </a:bodyPr>
          <a:lstStyle/>
          <a:p>
            <a:pPr algn="ctr"/>
            <a:r>
              <a:rPr b="1" dirty="0" smtClean="0">
                <a:solidFill>
                  <a:srgbClr val="C00000"/>
                </a:solidFill>
                <a:effectLst>
                  <a:glow rad="38100">
                    <a:schemeClr val="bg1">
                      <a:lumMod val="65000"/>
                      <a:lumOff val="35000"/>
                      <a:alpha val="40000"/>
                    </a:schemeClr>
                  </a:glow>
                </a:effectLst>
              </a:rPr>
              <a:t>Your Transcript</a:t>
            </a:r>
            <a:endParaRPr lang="en-US" b="1" dirty="0">
              <a:solidFill>
                <a:srgbClr val="C00000"/>
              </a:solidFill>
              <a:effectLst>
                <a:glow rad="38100">
                  <a:schemeClr val="bg1">
                    <a:lumMod val="65000"/>
                    <a:lumOff val="35000"/>
                    <a:alpha val="40000"/>
                  </a:schemeClr>
                </a:glow>
              </a:effectLst>
            </a:endParaRPr>
          </a:p>
        </p:txBody>
      </p:sp>
      <p:sp>
        <p:nvSpPr>
          <p:cNvPr id="15" name="TextBox 14"/>
          <p:cNvSpPr txBox="1"/>
          <p:nvPr/>
        </p:nvSpPr>
        <p:spPr>
          <a:xfrm>
            <a:off x="6629400" y="4056247"/>
            <a:ext cx="1600200" cy="923330"/>
          </a:xfrm>
          <a:prstGeom prst="rect">
            <a:avLst/>
          </a:prstGeom>
          <a:noFill/>
          <a:ln>
            <a:solidFill>
              <a:srgbClr val="FF0000"/>
            </a:solidFill>
          </a:ln>
        </p:spPr>
        <p:txBody>
          <a:bodyPr wrap="square" rtlCol="0">
            <a:spAutoFit/>
          </a:bodyPr>
          <a:lstStyle/>
          <a:p>
            <a:r>
              <a:rPr lang="en-US" b="1" dirty="0" smtClean="0">
                <a:solidFill>
                  <a:srgbClr val="FF0000"/>
                </a:solidFill>
              </a:rPr>
              <a:t>Cumulative </a:t>
            </a:r>
          </a:p>
          <a:p>
            <a:r>
              <a:rPr lang="en-US" b="1" dirty="0" smtClean="0">
                <a:solidFill>
                  <a:srgbClr val="FF0000"/>
                </a:solidFill>
              </a:rPr>
              <a:t>Weighted GPA</a:t>
            </a:r>
            <a:endParaRPr lang="en-US" b="1" dirty="0">
              <a:solidFill>
                <a:srgbClr val="FF0000"/>
              </a:solidFill>
            </a:endParaRPr>
          </a:p>
        </p:txBody>
      </p:sp>
      <p:sp>
        <p:nvSpPr>
          <p:cNvPr id="14" name="TextBox 13"/>
          <p:cNvSpPr txBox="1"/>
          <p:nvPr/>
        </p:nvSpPr>
        <p:spPr>
          <a:xfrm>
            <a:off x="649652" y="4261131"/>
            <a:ext cx="1981200" cy="923330"/>
          </a:xfrm>
          <a:prstGeom prst="rect">
            <a:avLst/>
          </a:prstGeom>
          <a:noFill/>
          <a:ln>
            <a:solidFill>
              <a:srgbClr val="FF0000"/>
            </a:solidFill>
          </a:ln>
        </p:spPr>
        <p:txBody>
          <a:bodyPr wrap="square" rtlCol="0">
            <a:spAutoFit/>
          </a:bodyPr>
          <a:lstStyle/>
          <a:p>
            <a:r>
              <a:rPr lang="en-US" b="1" dirty="0" smtClean="0">
                <a:solidFill>
                  <a:srgbClr val="FF0000"/>
                </a:solidFill>
              </a:rPr>
              <a:t>Cumulative </a:t>
            </a:r>
            <a:r>
              <a:rPr lang="en-US" b="1" dirty="0" err="1" smtClean="0">
                <a:solidFill>
                  <a:srgbClr val="FF0000"/>
                </a:solidFill>
              </a:rPr>
              <a:t>Unweighted</a:t>
            </a:r>
            <a:r>
              <a:rPr lang="en-US" b="1" dirty="0" smtClean="0">
                <a:solidFill>
                  <a:srgbClr val="FF0000"/>
                </a:solidFill>
              </a:rPr>
              <a:t> GPA</a:t>
            </a:r>
            <a:endParaRPr lang="en-US" b="1" dirty="0">
              <a:solidFill>
                <a:srgbClr val="FF0000"/>
              </a:solidFill>
            </a:endParaRPr>
          </a:p>
        </p:txBody>
      </p:sp>
      <p:cxnSp>
        <p:nvCxnSpPr>
          <p:cNvPr id="10" name="Straight Arrow Connector 9"/>
          <p:cNvCxnSpPr/>
          <p:nvPr/>
        </p:nvCxnSpPr>
        <p:spPr>
          <a:xfrm flipH="1" flipV="1">
            <a:off x="5257800" y="2855330"/>
            <a:ext cx="1524000" cy="118327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3913" y="624304"/>
            <a:ext cx="1561192"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29071" cy="838200"/>
          </a:xfrm>
        </p:spPr>
        <p:txBody>
          <a:bodyPr>
            <a:normAutofit/>
          </a:bodyPr>
          <a:lstStyle/>
          <a:p>
            <a:pPr algn="ctr"/>
            <a:r>
              <a:rPr lang="en-US" sz="3300" b="1" dirty="0" smtClean="0">
                <a:solidFill>
                  <a:srgbClr val="C00000"/>
                </a:solidFill>
                <a:effectLst>
                  <a:glow rad="38100">
                    <a:schemeClr val="bg1">
                      <a:lumMod val="65000"/>
                      <a:lumOff val="35000"/>
                      <a:alpha val="40000"/>
                    </a:schemeClr>
                  </a:glow>
                </a:effectLst>
              </a:rPr>
              <a:t>Testing</a:t>
            </a:r>
            <a:r>
              <a:rPr lang="en-US" sz="3300" b="1" smtClean="0">
                <a:solidFill>
                  <a:srgbClr val="C00000"/>
                </a:solidFill>
                <a:effectLst>
                  <a:glow rad="38100">
                    <a:schemeClr val="bg1">
                      <a:lumMod val="65000"/>
                      <a:lumOff val="35000"/>
                      <a:alpha val="40000"/>
                    </a:schemeClr>
                  </a:glow>
                </a:effectLst>
              </a:rPr>
              <a:t>: </a:t>
            </a:r>
            <a:r>
              <a:rPr lang="en-US" b="1" smtClean="0">
                <a:solidFill>
                  <a:srgbClr val="C00000"/>
                </a:solidFill>
                <a:effectLst>
                  <a:glow rad="38100">
                    <a:schemeClr val="bg1">
                      <a:lumMod val="65000"/>
                      <a:lumOff val="35000"/>
                      <a:alpha val="40000"/>
                    </a:schemeClr>
                  </a:glow>
                </a:effectLst>
              </a:rPr>
              <a:t>Which </a:t>
            </a:r>
            <a:r>
              <a:rPr lang="en-US" b="1" dirty="0" smtClean="0">
                <a:solidFill>
                  <a:srgbClr val="C00000"/>
                </a:solidFill>
                <a:effectLst>
                  <a:glow rad="38100">
                    <a:schemeClr val="bg1">
                      <a:lumMod val="65000"/>
                      <a:lumOff val="35000"/>
                      <a:alpha val="40000"/>
                    </a:schemeClr>
                  </a:glow>
                </a:effectLst>
              </a:rPr>
              <a:t>test is best for you?</a:t>
            </a:r>
            <a:endParaRPr lang="en-US" b="1" dirty="0">
              <a:solidFill>
                <a:srgbClr val="C00000"/>
              </a:solidFill>
              <a:effectLst>
                <a:glow rad="38100">
                  <a:schemeClr val="bg1">
                    <a:lumMod val="65000"/>
                    <a:lumOff val="35000"/>
                    <a:alpha val="40000"/>
                  </a:schemeClr>
                </a:glo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3616967316"/>
              </p:ext>
            </p:extLst>
          </p:nvPr>
        </p:nvGraphicFramePr>
        <p:xfrm>
          <a:off x="381001" y="928255"/>
          <a:ext cx="8158528" cy="5777346"/>
        </p:xfrm>
        <a:graphic>
          <a:graphicData uri="http://schemas.openxmlformats.org/drawingml/2006/table">
            <a:tbl>
              <a:tblPr firstRow="1" firstCol="1" bandRow="1">
                <a:tableStyleId>{5C22544A-7EE6-4342-B048-85BDC9FD1C3A}</a:tableStyleId>
              </a:tblPr>
              <a:tblGrid>
                <a:gridCol w="719870"/>
                <a:gridCol w="1679697"/>
                <a:gridCol w="1919654"/>
                <a:gridCol w="1871662"/>
                <a:gridCol w="1967645"/>
              </a:tblGrid>
              <a:tr h="439631">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gn="ctr">
                        <a:lnSpc>
                          <a:spcPct val="107000"/>
                        </a:lnSpc>
                        <a:spcBef>
                          <a:spcPts val="0"/>
                        </a:spcBef>
                        <a:spcAft>
                          <a:spcPts val="0"/>
                        </a:spcAft>
                      </a:pPr>
                      <a:r>
                        <a:rPr lang="en-US" sz="800">
                          <a:effectLst/>
                        </a:rPr>
                        <a:t>CURRENT SAT (Until Jan. 2016)</a:t>
                      </a:r>
                    </a:p>
                    <a:p>
                      <a:pPr marL="0" marR="0" algn="ctr">
                        <a:lnSpc>
                          <a:spcPct val="107000"/>
                        </a:lnSpc>
                        <a:spcBef>
                          <a:spcPts val="0"/>
                        </a:spcBef>
                        <a:spcAft>
                          <a:spcPts val="0"/>
                        </a:spcAft>
                      </a:pPr>
                      <a:r>
                        <a:rPr lang="en-US" sz="800" u="sng">
                          <a:effectLst/>
                          <a:hlinkClick r:id="rId2"/>
                        </a:rPr>
                        <a:t>www.sat.collegeboard.org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gn="ctr">
                        <a:lnSpc>
                          <a:spcPct val="107000"/>
                        </a:lnSpc>
                        <a:spcBef>
                          <a:spcPts val="0"/>
                        </a:spcBef>
                        <a:spcAft>
                          <a:spcPts val="0"/>
                        </a:spcAft>
                      </a:pPr>
                      <a:r>
                        <a:rPr lang="en-US" sz="800">
                          <a:effectLst/>
                        </a:rPr>
                        <a:t>NEW SAT (March 2016)</a:t>
                      </a:r>
                    </a:p>
                    <a:p>
                      <a:pPr marL="0" marR="0" algn="ctr">
                        <a:lnSpc>
                          <a:spcPct val="107000"/>
                        </a:lnSpc>
                        <a:spcBef>
                          <a:spcPts val="0"/>
                        </a:spcBef>
                        <a:spcAft>
                          <a:spcPts val="0"/>
                        </a:spcAft>
                      </a:pPr>
                      <a:r>
                        <a:rPr lang="en-US" sz="800" u="sng">
                          <a:effectLst/>
                          <a:hlinkClick r:id="rId2"/>
                        </a:rPr>
                        <a:t>www.sat.collegeboard.org</a:t>
                      </a: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gn="ctr">
                        <a:lnSpc>
                          <a:spcPct val="107000"/>
                        </a:lnSpc>
                        <a:spcBef>
                          <a:spcPts val="0"/>
                        </a:spcBef>
                        <a:spcAft>
                          <a:spcPts val="0"/>
                        </a:spcAft>
                      </a:pPr>
                      <a:r>
                        <a:rPr lang="en-US" sz="800">
                          <a:effectLst/>
                        </a:rPr>
                        <a:t>ACT</a:t>
                      </a:r>
                    </a:p>
                    <a:p>
                      <a:pPr marL="0" marR="0" algn="ctr">
                        <a:lnSpc>
                          <a:spcPct val="107000"/>
                        </a:lnSpc>
                        <a:spcBef>
                          <a:spcPts val="0"/>
                        </a:spcBef>
                        <a:spcAft>
                          <a:spcPts val="0"/>
                        </a:spcAft>
                      </a:pPr>
                      <a:r>
                        <a:rPr lang="en-US" sz="800" u="sng">
                          <a:effectLst/>
                          <a:hlinkClick r:id="rId3"/>
                        </a:rPr>
                        <a:t>www.actstudent.org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gn="ctr">
                        <a:lnSpc>
                          <a:spcPct val="107000"/>
                        </a:lnSpc>
                        <a:spcBef>
                          <a:spcPts val="0"/>
                        </a:spcBef>
                        <a:spcAft>
                          <a:spcPts val="0"/>
                        </a:spcAft>
                      </a:pPr>
                      <a:r>
                        <a:rPr lang="en-US" sz="800">
                          <a:effectLst/>
                        </a:rPr>
                        <a:t>ACCUPLACER</a:t>
                      </a:r>
                    </a:p>
                    <a:p>
                      <a:pPr marL="0" marR="0" algn="ctr">
                        <a:lnSpc>
                          <a:spcPct val="107000"/>
                        </a:lnSpc>
                        <a:spcBef>
                          <a:spcPts val="0"/>
                        </a:spcBef>
                        <a:spcAft>
                          <a:spcPts val="0"/>
                        </a:spcAft>
                      </a:pPr>
                      <a:r>
                        <a:rPr lang="en-US" sz="800" u="sng">
                          <a:effectLst/>
                          <a:hlinkClick r:id="rId4"/>
                        </a:rPr>
                        <a:t>www.montgomerycollege.edu</a:t>
                      </a: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r>
              <a:tr h="737994">
                <a:tc>
                  <a:txBody>
                    <a:bodyPr/>
                    <a:lstStyle/>
                    <a:p>
                      <a:pPr marL="0" marR="0">
                        <a:lnSpc>
                          <a:spcPct val="107000"/>
                        </a:lnSpc>
                        <a:spcBef>
                          <a:spcPts val="0"/>
                        </a:spcBef>
                        <a:spcAft>
                          <a:spcPts val="0"/>
                        </a:spcAft>
                      </a:pPr>
                      <a:r>
                        <a:rPr lang="en-US" sz="800">
                          <a:effectLst/>
                        </a:rPr>
                        <a:t>The Test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nSpc>
                          <a:spcPct val="107000"/>
                        </a:lnSpc>
                        <a:spcBef>
                          <a:spcPts val="0"/>
                        </a:spcBef>
                        <a:spcAft>
                          <a:spcPts val="0"/>
                        </a:spcAft>
                      </a:pPr>
                      <a:r>
                        <a:rPr lang="en-US" sz="800">
                          <a:effectLst/>
                        </a:rPr>
                        <a:t>Focus on critical reading, writing, and math reasoning skills</a:t>
                      </a:r>
                    </a:p>
                    <a:p>
                      <a:pPr marL="0" marR="0">
                        <a:lnSpc>
                          <a:spcPct val="107000"/>
                        </a:lnSpc>
                        <a:spcBef>
                          <a:spcPts val="0"/>
                        </a:spcBef>
                        <a:spcAft>
                          <a:spcPts val="0"/>
                        </a:spcAft>
                      </a:pPr>
                      <a:r>
                        <a:rPr lang="en-US" sz="800">
                          <a:effectLst/>
                        </a:rPr>
                        <a:t>3 hrs, 45 min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nSpc>
                          <a:spcPct val="107000"/>
                        </a:lnSpc>
                        <a:spcBef>
                          <a:spcPts val="0"/>
                        </a:spcBef>
                        <a:spcAft>
                          <a:spcPts val="0"/>
                        </a:spcAft>
                      </a:pPr>
                      <a:r>
                        <a:rPr lang="en-US" sz="800">
                          <a:effectLst/>
                        </a:rPr>
                        <a:t>Focus on reasoning plus knowledge, skills, &amp; understanding</a:t>
                      </a:r>
                    </a:p>
                    <a:p>
                      <a:pPr marL="0" marR="0">
                        <a:lnSpc>
                          <a:spcPct val="107000"/>
                        </a:lnSpc>
                        <a:spcBef>
                          <a:spcPts val="0"/>
                        </a:spcBef>
                        <a:spcAft>
                          <a:spcPts val="0"/>
                        </a:spcAft>
                      </a:pPr>
                      <a:r>
                        <a:rPr lang="en-US" sz="800">
                          <a:effectLst/>
                        </a:rPr>
                        <a:t>3 hrs; 3 hrs 50 min w/optional essay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nSpc>
                          <a:spcPct val="107000"/>
                        </a:lnSpc>
                        <a:spcBef>
                          <a:spcPts val="0"/>
                        </a:spcBef>
                        <a:spcAft>
                          <a:spcPts val="0"/>
                        </a:spcAft>
                      </a:pPr>
                      <a:r>
                        <a:rPr lang="en-US" sz="800">
                          <a:effectLst/>
                        </a:rPr>
                        <a:t>Focus on academic achievement in English, math, reading, and science</a:t>
                      </a:r>
                    </a:p>
                    <a:p>
                      <a:pPr marL="0" marR="0">
                        <a:lnSpc>
                          <a:spcPct val="107000"/>
                        </a:lnSpc>
                        <a:spcBef>
                          <a:spcPts val="0"/>
                        </a:spcBef>
                        <a:spcAft>
                          <a:spcPts val="0"/>
                        </a:spcAft>
                      </a:pPr>
                      <a:r>
                        <a:rPr lang="en-US" sz="800">
                          <a:effectLst/>
                        </a:rPr>
                        <a:t>2hrs. 55min (no writing) 3hrs. 55min.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nSpc>
                          <a:spcPct val="107000"/>
                        </a:lnSpc>
                        <a:spcBef>
                          <a:spcPts val="0"/>
                        </a:spcBef>
                        <a:spcAft>
                          <a:spcPts val="0"/>
                        </a:spcAft>
                      </a:pPr>
                      <a:r>
                        <a:rPr lang="en-US" sz="800">
                          <a:effectLst/>
                        </a:rPr>
                        <a:t>Measures readiness for college level coursework in math, reading, &amp;  writing</a:t>
                      </a:r>
                    </a:p>
                    <a:p>
                      <a:pPr marL="0" marR="0">
                        <a:lnSpc>
                          <a:spcPct val="107000"/>
                        </a:lnSpc>
                        <a:spcBef>
                          <a:spcPts val="0"/>
                        </a:spcBef>
                        <a:spcAft>
                          <a:spcPts val="0"/>
                        </a:spcAft>
                      </a:pPr>
                      <a:r>
                        <a:rPr lang="en-US" sz="800">
                          <a:effectLst/>
                        </a:rPr>
                        <a:t>Untimed, however average is 3 hrs.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r>
              <a:tr h="1632646">
                <a:tc>
                  <a:txBody>
                    <a:bodyPr/>
                    <a:lstStyle/>
                    <a:p>
                      <a:pPr marL="0" marR="0">
                        <a:lnSpc>
                          <a:spcPct val="107000"/>
                        </a:lnSpc>
                        <a:spcBef>
                          <a:spcPts val="0"/>
                        </a:spcBef>
                        <a:spcAft>
                          <a:spcPts val="0"/>
                        </a:spcAft>
                      </a:pPr>
                      <a:r>
                        <a:rPr lang="en-US" sz="800">
                          <a:effectLst/>
                        </a:rPr>
                        <a:t>Test Content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nSpc>
                          <a:spcPct val="107000"/>
                        </a:lnSpc>
                        <a:spcBef>
                          <a:spcPts val="0"/>
                        </a:spcBef>
                        <a:spcAft>
                          <a:spcPts val="0"/>
                        </a:spcAft>
                      </a:pPr>
                      <a:r>
                        <a:rPr lang="en-US" sz="800">
                          <a:effectLst/>
                        </a:rPr>
                        <a:t>Math: geometry &amp; algebra</a:t>
                      </a:r>
                    </a:p>
                    <a:p>
                      <a:pPr marL="0" marR="0">
                        <a:lnSpc>
                          <a:spcPct val="107000"/>
                        </a:lnSpc>
                        <a:spcBef>
                          <a:spcPts val="0"/>
                        </a:spcBef>
                        <a:spcAft>
                          <a:spcPts val="0"/>
                        </a:spcAft>
                      </a:pPr>
                      <a:r>
                        <a:rPr lang="en-US" sz="800">
                          <a:effectLst/>
                        </a:rPr>
                        <a:t>Critical Reading: sentence completion, short &amp; long critical reading passages, reading comprehension</a:t>
                      </a:r>
                    </a:p>
                    <a:p>
                      <a:pPr marL="0" marR="0">
                        <a:lnSpc>
                          <a:spcPct val="107000"/>
                        </a:lnSpc>
                        <a:spcBef>
                          <a:spcPts val="0"/>
                        </a:spcBef>
                        <a:spcAft>
                          <a:spcPts val="0"/>
                        </a:spcAft>
                      </a:pPr>
                      <a:r>
                        <a:rPr lang="en-US" sz="800">
                          <a:effectLst/>
                        </a:rPr>
                        <a:t>Required Writing: questions &amp; an essay testing grammer, usage, and word choice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nSpc>
                          <a:spcPct val="107000"/>
                        </a:lnSpc>
                        <a:spcBef>
                          <a:spcPts val="0"/>
                        </a:spcBef>
                        <a:spcAft>
                          <a:spcPts val="0"/>
                        </a:spcAft>
                      </a:pPr>
                      <a:r>
                        <a:rPr lang="en-US" sz="800">
                          <a:effectLst/>
                        </a:rPr>
                        <a:t>Vocabulary: testing within the context of the passage</a:t>
                      </a:r>
                    </a:p>
                    <a:p>
                      <a:pPr marL="0" marR="0">
                        <a:lnSpc>
                          <a:spcPct val="107000"/>
                        </a:lnSpc>
                        <a:spcBef>
                          <a:spcPts val="0"/>
                        </a:spcBef>
                        <a:spcAft>
                          <a:spcPts val="0"/>
                        </a:spcAft>
                      </a:pPr>
                      <a:r>
                        <a:rPr lang="en-US" sz="800">
                          <a:effectLst/>
                        </a:rPr>
                        <a:t>Reading: emphasizes use of analysis and evidence</a:t>
                      </a:r>
                    </a:p>
                    <a:p>
                      <a:pPr marL="0" marR="0">
                        <a:lnSpc>
                          <a:spcPct val="107000"/>
                        </a:lnSpc>
                        <a:spcBef>
                          <a:spcPts val="0"/>
                        </a:spcBef>
                        <a:spcAft>
                          <a:spcPts val="0"/>
                        </a:spcAft>
                      </a:pPr>
                      <a:r>
                        <a:rPr lang="en-US" sz="800">
                          <a:effectLst/>
                        </a:rPr>
                        <a:t>Math: emphsizes problem solving &amp; data analysis: calculator and no-calculator sections</a:t>
                      </a:r>
                    </a:p>
                    <a:p>
                      <a:pPr marL="0" marR="0">
                        <a:lnSpc>
                          <a:spcPct val="107000"/>
                        </a:lnSpc>
                        <a:spcBef>
                          <a:spcPts val="0"/>
                        </a:spcBef>
                        <a:spcAft>
                          <a:spcPts val="0"/>
                        </a:spcAft>
                      </a:pPr>
                      <a:r>
                        <a:rPr lang="en-US" sz="800">
                          <a:effectLst/>
                        </a:rPr>
                        <a:t>Essay: (optional) evaluates ability to analyze and utilize evidence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nSpc>
                          <a:spcPct val="107000"/>
                        </a:lnSpc>
                        <a:spcBef>
                          <a:spcPts val="0"/>
                        </a:spcBef>
                        <a:spcAft>
                          <a:spcPts val="0"/>
                        </a:spcAft>
                      </a:pPr>
                      <a:r>
                        <a:rPr lang="en-US" sz="800">
                          <a:effectLst/>
                        </a:rPr>
                        <a:t>Math: up to trigonometry</a:t>
                      </a:r>
                    </a:p>
                    <a:p>
                      <a:pPr marL="0" marR="0">
                        <a:lnSpc>
                          <a:spcPct val="107000"/>
                        </a:lnSpc>
                        <a:spcBef>
                          <a:spcPts val="0"/>
                        </a:spcBef>
                        <a:spcAft>
                          <a:spcPts val="0"/>
                        </a:spcAft>
                      </a:pPr>
                      <a:r>
                        <a:rPr lang="en-US" sz="800">
                          <a:effectLst/>
                        </a:rPr>
                        <a:t>Science: charts, experiments</a:t>
                      </a:r>
                    </a:p>
                    <a:p>
                      <a:pPr marL="0" marR="0">
                        <a:lnSpc>
                          <a:spcPct val="107000"/>
                        </a:lnSpc>
                        <a:spcBef>
                          <a:spcPts val="0"/>
                        </a:spcBef>
                        <a:spcAft>
                          <a:spcPts val="0"/>
                        </a:spcAft>
                      </a:pPr>
                      <a:r>
                        <a:rPr lang="en-US" sz="800">
                          <a:effectLst/>
                        </a:rPr>
                        <a:t>Reading: based on 4 types of reading selections: Social studies, Natural sciences, Prose fiction, Humanities</a:t>
                      </a:r>
                    </a:p>
                    <a:p>
                      <a:pPr marL="0" marR="0">
                        <a:lnSpc>
                          <a:spcPct val="107000"/>
                        </a:lnSpc>
                        <a:spcBef>
                          <a:spcPts val="0"/>
                        </a:spcBef>
                        <a:spcAft>
                          <a:spcPts val="0"/>
                        </a:spcAft>
                      </a:pPr>
                      <a:r>
                        <a:rPr lang="en-US" sz="800">
                          <a:effectLst/>
                        </a:rPr>
                        <a:t>English: stresses grammer</a:t>
                      </a:r>
                    </a:p>
                    <a:p>
                      <a:pPr marL="0" marR="0">
                        <a:lnSpc>
                          <a:spcPct val="107000"/>
                        </a:lnSpc>
                        <a:spcBef>
                          <a:spcPts val="0"/>
                        </a:spcBef>
                        <a:spcAft>
                          <a:spcPts val="0"/>
                        </a:spcAft>
                      </a:pPr>
                      <a:r>
                        <a:rPr lang="en-US" sz="800">
                          <a:effectLst/>
                        </a:rPr>
                        <a:t>Optional Writing (encouraged): an essay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nSpc>
                          <a:spcPct val="107000"/>
                        </a:lnSpc>
                        <a:spcBef>
                          <a:spcPts val="0"/>
                        </a:spcBef>
                        <a:spcAft>
                          <a:spcPts val="0"/>
                        </a:spcAft>
                      </a:pPr>
                      <a:r>
                        <a:rPr lang="en-US" sz="800">
                          <a:effectLst/>
                        </a:rPr>
                        <a:t>Online, computer adaptive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r>
              <a:tr h="1632646">
                <a:tc>
                  <a:txBody>
                    <a:bodyPr/>
                    <a:lstStyle/>
                    <a:p>
                      <a:pPr marL="0" marR="0">
                        <a:lnSpc>
                          <a:spcPct val="107000"/>
                        </a:lnSpc>
                        <a:spcBef>
                          <a:spcPts val="0"/>
                        </a:spcBef>
                        <a:spcAft>
                          <a:spcPts val="0"/>
                        </a:spcAft>
                      </a:pPr>
                      <a:r>
                        <a:rPr lang="en-US" sz="800">
                          <a:effectLst/>
                        </a:rPr>
                        <a:t>Scoring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nSpc>
                          <a:spcPct val="107000"/>
                        </a:lnSpc>
                        <a:spcBef>
                          <a:spcPts val="0"/>
                        </a:spcBef>
                        <a:spcAft>
                          <a:spcPts val="0"/>
                        </a:spcAft>
                      </a:pPr>
                      <a:r>
                        <a:rPr lang="en-US" sz="800">
                          <a:effectLst/>
                        </a:rPr>
                        <a:t>Highest score: 2400</a:t>
                      </a:r>
                    </a:p>
                    <a:p>
                      <a:pPr marL="0" marR="0">
                        <a:lnSpc>
                          <a:spcPct val="107000"/>
                        </a:lnSpc>
                        <a:spcBef>
                          <a:spcPts val="0"/>
                        </a:spcBef>
                        <a:spcAft>
                          <a:spcPts val="0"/>
                        </a:spcAft>
                      </a:pPr>
                      <a:r>
                        <a:rPr lang="en-US" sz="800">
                          <a:effectLst/>
                        </a:rPr>
                        <a:t>Penalty for wrong answers</a:t>
                      </a:r>
                    </a:p>
                    <a:p>
                      <a:pPr marL="0" marR="0">
                        <a:lnSpc>
                          <a:spcPct val="107000"/>
                        </a:lnSpc>
                        <a:spcBef>
                          <a:spcPts val="0"/>
                        </a:spcBef>
                        <a:spcAft>
                          <a:spcPts val="0"/>
                        </a:spcAft>
                      </a:pPr>
                      <a:r>
                        <a:rPr lang="en-US" sz="800">
                          <a:effectLst/>
                        </a:rPr>
                        <a:t>Math: 200-800</a:t>
                      </a:r>
                    </a:p>
                    <a:p>
                      <a:pPr marL="0" marR="0">
                        <a:lnSpc>
                          <a:spcPct val="107000"/>
                        </a:lnSpc>
                        <a:spcBef>
                          <a:spcPts val="0"/>
                        </a:spcBef>
                        <a:spcAft>
                          <a:spcPts val="0"/>
                        </a:spcAft>
                      </a:pPr>
                      <a:r>
                        <a:rPr lang="en-US" sz="800">
                          <a:effectLst/>
                        </a:rPr>
                        <a:t>Critical Reading: 200-800</a:t>
                      </a:r>
                    </a:p>
                    <a:p>
                      <a:pPr marL="0" marR="0">
                        <a:lnSpc>
                          <a:spcPct val="107000"/>
                        </a:lnSpc>
                        <a:spcBef>
                          <a:spcPts val="0"/>
                        </a:spcBef>
                        <a:spcAft>
                          <a:spcPts val="0"/>
                        </a:spcAft>
                      </a:pPr>
                      <a:r>
                        <a:rPr lang="en-US" sz="800">
                          <a:effectLst/>
                        </a:rPr>
                        <a:t>Writing: 200-800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nSpc>
                          <a:spcPct val="107000"/>
                        </a:lnSpc>
                        <a:spcBef>
                          <a:spcPts val="0"/>
                        </a:spcBef>
                        <a:spcAft>
                          <a:spcPts val="0"/>
                        </a:spcAft>
                      </a:pPr>
                      <a:r>
                        <a:rPr lang="en-US" sz="800">
                          <a:effectLst/>
                        </a:rPr>
                        <a:t>Highest Score: 1600</a:t>
                      </a:r>
                    </a:p>
                    <a:p>
                      <a:pPr marL="0" marR="0">
                        <a:lnSpc>
                          <a:spcPct val="107000"/>
                        </a:lnSpc>
                        <a:spcBef>
                          <a:spcPts val="0"/>
                        </a:spcBef>
                        <a:spcAft>
                          <a:spcPts val="0"/>
                        </a:spcAft>
                      </a:pPr>
                      <a:r>
                        <a:rPr lang="en-US" sz="800">
                          <a:effectLst/>
                        </a:rPr>
                        <a:t>No Penalty for wrong answers</a:t>
                      </a:r>
                    </a:p>
                    <a:p>
                      <a:pPr marL="0" marR="0">
                        <a:lnSpc>
                          <a:spcPct val="107000"/>
                        </a:lnSpc>
                        <a:spcBef>
                          <a:spcPts val="0"/>
                        </a:spcBef>
                        <a:spcAft>
                          <a:spcPts val="0"/>
                        </a:spcAft>
                      </a:pPr>
                      <a:r>
                        <a:rPr lang="en-US" sz="800">
                          <a:effectLst/>
                        </a:rPr>
                        <a:t>Math: 200-800</a:t>
                      </a:r>
                    </a:p>
                    <a:p>
                      <a:pPr marL="0" marR="0">
                        <a:lnSpc>
                          <a:spcPct val="107000"/>
                        </a:lnSpc>
                        <a:spcBef>
                          <a:spcPts val="0"/>
                        </a:spcBef>
                        <a:spcAft>
                          <a:spcPts val="0"/>
                        </a:spcAft>
                      </a:pPr>
                      <a:r>
                        <a:rPr lang="en-US" sz="800">
                          <a:effectLst/>
                        </a:rPr>
                        <a:t>Evidenced-Based Reading &amp; Writing: 200- 800</a:t>
                      </a:r>
                    </a:p>
                    <a:p>
                      <a:pPr marL="0" marR="0">
                        <a:lnSpc>
                          <a:spcPct val="107000"/>
                        </a:lnSpc>
                        <a:spcBef>
                          <a:spcPts val="0"/>
                        </a:spcBef>
                        <a:spcAft>
                          <a:spcPts val="0"/>
                        </a:spcAft>
                      </a:pPr>
                      <a:r>
                        <a:rPr lang="en-US" sz="800">
                          <a:effectLst/>
                        </a:rPr>
                        <a:t>Optional Essay receives a separate score: 2-8</a:t>
                      </a:r>
                    </a:p>
                    <a:p>
                      <a:pPr marL="0" marR="0">
                        <a:lnSpc>
                          <a:spcPct val="107000"/>
                        </a:lnSpc>
                        <a:spcBef>
                          <a:spcPts val="0"/>
                        </a:spcBef>
                        <a:spcAft>
                          <a:spcPts val="0"/>
                        </a:spcAft>
                      </a:pPr>
                      <a:r>
                        <a:rPr lang="en-US" sz="800">
                          <a:effectLst/>
                        </a:rPr>
                        <a:t>**There are 7 subscores: each scored 1-15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nSpc>
                          <a:spcPct val="107000"/>
                        </a:lnSpc>
                        <a:spcBef>
                          <a:spcPts val="0"/>
                        </a:spcBef>
                        <a:spcAft>
                          <a:spcPts val="0"/>
                        </a:spcAft>
                      </a:pPr>
                      <a:r>
                        <a:rPr lang="en-US" sz="800">
                          <a:effectLst/>
                        </a:rPr>
                        <a:t>Highest score: 36</a:t>
                      </a:r>
                    </a:p>
                    <a:p>
                      <a:pPr marL="0" marR="0">
                        <a:lnSpc>
                          <a:spcPct val="107000"/>
                        </a:lnSpc>
                        <a:spcBef>
                          <a:spcPts val="0"/>
                        </a:spcBef>
                        <a:spcAft>
                          <a:spcPts val="0"/>
                        </a:spcAft>
                      </a:pPr>
                      <a:r>
                        <a:rPr lang="en-US" sz="800">
                          <a:effectLst/>
                        </a:rPr>
                        <a:t>No Penalty for wrong answers</a:t>
                      </a:r>
                    </a:p>
                    <a:p>
                      <a:pPr marL="0" marR="0">
                        <a:lnSpc>
                          <a:spcPct val="107000"/>
                        </a:lnSpc>
                        <a:spcBef>
                          <a:spcPts val="0"/>
                        </a:spcBef>
                        <a:spcAft>
                          <a:spcPts val="0"/>
                        </a:spcAft>
                      </a:pPr>
                      <a:r>
                        <a:rPr lang="en-US" sz="800">
                          <a:effectLst/>
                        </a:rPr>
                        <a:t>Math: 1-36</a:t>
                      </a:r>
                    </a:p>
                    <a:p>
                      <a:pPr marL="0" marR="0">
                        <a:lnSpc>
                          <a:spcPct val="107000"/>
                        </a:lnSpc>
                        <a:spcBef>
                          <a:spcPts val="0"/>
                        </a:spcBef>
                        <a:spcAft>
                          <a:spcPts val="0"/>
                        </a:spcAft>
                      </a:pPr>
                      <a:r>
                        <a:rPr lang="en-US" sz="800">
                          <a:effectLst/>
                        </a:rPr>
                        <a:t>Reading: 1-36</a:t>
                      </a:r>
                    </a:p>
                    <a:p>
                      <a:pPr marL="0" marR="0">
                        <a:lnSpc>
                          <a:spcPct val="107000"/>
                        </a:lnSpc>
                        <a:spcBef>
                          <a:spcPts val="0"/>
                        </a:spcBef>
                        <a:spcAft>
                          <a:spcPts val="0"/>
                        </a:spcAft>
                      </a:pPr>
                      <a:r>
                        <a:rPr lang="en-US" sz="800">
                          <a:effectLst/>
                        </a:rPr>
                        <a:t>English: 1-36</a:t>
                      </a:r>
                    </a:p>
                    <a:p>
                      <a:pPr marL="0" marR="0">
                        <a:lnSpc>
                          <a:spcPct val="107000"/>
                        </a:lnSpc>
                        <a:spcBef>
                          <a:spcPts val="0"/>
                        </a:spcBef>
                        <a:spcAft>
                          <a:spcPts val="0"/>
                        </a:spcAft>
                      </a:pPr>
                      <a:r>
                        <a:rPr lang="en-US" sz="800">
                          <a:effectLst/>
                        </a:rPr>
                        <a:t>Science: 1-36</a:t>
                      </a:r>
                    </a:p>
                    <a:p>
                      <a:pPr marL="0" marR="0">
                        <a:lnSpc>
                          <a:spcPct val="107000"/>
                        </a:lnSpc>
                        <a:spcBef>
                          <a:spcPts val="0"/>
                        </a:spcBef>
                        <a:spcAft>
                          <a:spcPts val="0"/>
                        </a:spcAft>
                      </a:pPr>
                      <a:r>
                        <a:rPr lang="en-US" sz="800">
                          <a:effectLst/>
                        </a:rPr>
                        <a:t>Writing: 1-36</a:t>
                      </a:r>
                    </a:p>
                    <a:p>
                      <a:pPr marL="0" marR="0">
                        <a:lnSpc>
                          <a:spcPct val="107000"/>
                        </a:lnSpc>
                        <a:spcBef>
                          <a:spcPts val="0"/>
                        </a:spcBef>
                        <a:spcAft>
                          <a:spcPts val="0"/>
                        </a:spcAft>
                      </a:pPr>
                      <a:r>
                        <a:rPr lang="en-US" sz="800">
                          <a:effectLst/>
                        </a:rPr>
                        <a:t>4 domains each scored 2-12 (domain scores don’t necessarily add up to reported writing score)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nSpc>
                          <a:spcPct val="107000"/>
                        </a:lnSpc>
                        <a:spcBef>
                          <a:spcPts val="0"/>
                        </a:spcBef>
                        <a:spcAft>
                          <a:spcPts val="0"/>
                        </a:spcAft>
                      </a:pPr>
                      <a:r>
                        <a:rPr lang="en-US" sz="800">
                          <a:effectLst/>
                        </a:rPr>
                        <a:t>Maryland Community Colleges Target Scores for college level courses:</a:t>
                      </a:r>
                    </a:p>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Sentence Skills: 90 and Reading Compregension: 79</a:t>
                      </a:r>
                    </a:p>
                    <a:p>
                      <a:pPr marL="0" marR="0">
                        <a:lnSpc>
                          <a:spcPct val="107000"/>
                        </a:lnSpc>
                        <a:spcBef>
                          <a:spcPts val="0"/>
                        </a:spcBef>
                        <a:spcAft>
                          <a:spcPts val="0"/>
                        </a:spcAft>
                      </a:pPr>
                      <a:r>
                        <a:rPr lang="en-US" sz="800">
                          <a:effectLst/>
                        </a:rPr>
                        <a:t>Elementary Algebra: 62 and College Level Math: 45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r>
              <a:tr h="1334429">
                <a:tc>
                  <a:txBody>
                    <a:bodyPr/>
                    <a:lstStyle/>
                    <a:p>
                      <a:pPr marL="0" marR="0">
                        <a:lnSpc>
                          <a:spcPct val="107000"/>
                        </a:lnSpc>
                        <a:spcBef>
                          <a:spcPts val="0"/>
                        </a:spcBef>
                        <a:spcAft>
                          <a:spcPts val="0"/>
                        </a:spcAft>
                      </a:pPr>
                      <a:r>
                        <a:rPr lang="en-US" sz="800" dirty="0">
                          <a:effectLst/>
                        </a:rPr>
                        <a:t>Sections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nSpc>
                          <a:spcPct val="107000"/>
                        </a:lnSpc>
                        <a:spcBef>
                          <a:spcPts val="0"/>
                        </a:spcBef>
                        <a:spcAft>
                          <a:spcPts val="0"/>
                        </a:spcAft>
                      </a:pPr>
                      <a:r>
                        <a:rPr lang="en-US" sz="800">
                          <a:effectLst/>
                        </a:rPr>
                        <a:t>10 Sections: 20-25 minutes each</a:t>
                      </a:r>
                    </a:p>
                    <a:p>
                      <a:pPr marL="0" marR="0">
                        <a:lnSpc>
                          <a:spcPct val="107000"/>
                        </a:lnSpc>
                        <a:spcBef>
                          <a:spcPts val="0"/>
                        </a:spcBef>
                        <a:spcAft>
                          <a:spcPts val="0"/>
                        </a:spcAft>
                      </a:pPr>
                      <a:r>
                        <a:rPr lang="en-US" sz="800">
                          <a:effectLst/>
                        </a:rPr>
                        <a:t>3 Critical Reading</a:t>
                      </a:r>
                    </a:p>
                    <a:p>
                      <a:pPr marL="0" marR="0">
                        <a:lnSpc>
                          <a:spcPct val="107000"/>
                        </a:lnSpc>
                        <a:spcBef>
                          <a:spcPts val="0"/>
                        </a:spcBef>
                        <a:spcAft>
                          <a:spcPts val="0"/>
                        </a:spcAft>
                      </a:pPr>
                      <a:r>
                        <a:rPr lang="en-US" sz="800">
                          <a:effectLst/>
                        </a:rPr>
                        <a:t>3 Writing </a:t>
                      </a:r>
                    </a:p>
                    <a:p>
                      <a:pPr marL="0" marR="0">
                        <a:lnSpc>
                          <a:spcPct val="107000"/>
                        </a:lnSpc>
                        <a:spcBef>
                          <a:spcPts val="0"/>
                        </a:spcBef>
                        <a:spcAft>
                          <a:spcPts val="0"/>
                        </a:spcAft>
                      </a:pPr>
                      <a:r>
                        <a:rPr lang="en-US" sz="800">
                          <a:effectLst/>
                        </a:rPr>
                        <a:t>3 Math</a:t>
                      </a:r>
                    </a:p>
                    <a:p>
                      <a:pPr marL="0" marR="0">
                        <a:lnSpc>
                          <a:spcPct val="107000"/>
                        </a:lnSpc>
                        <a:spcBef>
                          <a:spcPts val="0"/>
                        </a:spcBef>
                        <a:spcAft>
                          <a:spcPts val="0"/>
                        </a:spcAft>
                      </a:pPr>
                      <a:r>
                        <a:rPr lang="en-US" sz="800">
                          <a:effectLst/>
                        </a:rPr>
                        <a:t>1 Experimental</a:t>
                      </a:r>
                    </a:p>
                    <a:p>
                      <a:pPr marL="0" marR="0">
                        <a:lnSpc>
                          <a:spcPct val="107000"/>
                        </a:lnSpc>
                        <a:spcBef>
                          <a:spcPts val="0"/>
                        </a:spcBef>
                        <a:spcAft>
                          <a:spcPts val="0"/>
                        </a:spcAft>
                      </a:pPr>
                      <a:r>
                        <a:rPr lang="en-US" sz="800">
                          <a:effectLst/>
                        </a:rPr>
                        <a:t>--5 answer choices for multiple choice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nSpc>
                          <a:spcPct val="107000"/>
                        </a:lnSpc>
                        <a:spcBef>
                          <a:spcPts val="0"/>
                        </a:spcBef>
                        <a:spcAft>
                          <a:spcPts val="0"/>
                        </a:spcAft>
                      </a:pPr>
                      <a:r>
                        <a:rPr lang="en-US" sz="800">
                          <a:effectLst/>
                        </a:rPr>
                        <a:t>3 sections: </a:t>
                      </a:r>
                    </a:p>
                    <a:p>
                      <a:pPr marL="0" marR="0">
                        <a:lnSpc>
                          <a:spcPct val="107000"/>
                        </a:lnSpc>
                        <a:spcBef>
                          <a:spcPts val="0"/>
                        </a:spcBef>
                        <a:spcAft>
                          <a:spcPts val="0"/>
                        </a:spcAft>
                      </a:pPr>
                      <a:r>
                        <a:rPr lang="en-US" sz="800">
                          <a:effectLst/>
                        </a:rPr>
                        <a:t>1 Evidenced-Based Reading &amp; Writing: 65 min Reading, 35 min Language &amp; Writing </a:t>
                      </a:r>
                    </a:p>
                    <a:p>
                      <a:pPr marL="0" marR="0">
                        <a:lnSpc>
                          <a:spcPct val="107000"/>
                        </a:lnSpc>
                        <a:spcBef>
                          <a:spcPts val="0"/>
                        </a:spcBef>
                        <a:spcAft>
                          <a:spcPts val="0"/>
                        </a:spcAft>
                      </a:pPr>
                      <a:r>
                        <a:rPr lang="en-US" sz="800">
                          <a:effectLst/>
                        </a:rPr>
                        <a:t>1 Math: 55 min with calculator, 25 min without calculator</a:t>
                      </a:r>
                    </a:p>
                    <a:p>
                      <a:pPr marL="0" marR="0">
                        <a:lnSpc>
                          <a:spcPct val="107000"/>
                        </a:lnSpc>
                        <a:spcBef>
                          <a:spcPts val="0"/>
                        </a:spcBef>
                        <a:spcAft>
                          <a:spcPts val="0"/>
                        </a:spcAft>
                      </a:pPr>
                      <a:r>
                        <a:rPr lang="en-US" sz="800">
                          <a:effectLst/>
                        </a:rPr>
                        <a:t>1 Essay (optional-50 min)</a:t>
                      </a:r>
                    </a:p>
                    <a:p>
                      <a:pPr marL="0" marR="0">
                        <a:lnSpc>
                          <a:spcPct val="107000"/>
                        </a:lnSpc>
                        <a:spcBef>
                          <a:spcPts val="0"/>
                        </a:spcBef>
                        <a:spcAft>
                          <a:spcPts val="0"/>
                        </a:spcAft>
                      </a:pPr>
                      <a:r>
                        <a:rPr lang="en-US" sz="800">
                          <a:effectLst/>
                        </a:rPr>
                        <a:t>--4 answer choices for multiple choice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nSpc>
                          <a:spcPct val="107000"/>
                        </a:lnSpc>
                        <a:spcBef>
                          <a:spcPts val="0"/>
                        </a:spcBef>
                        <a:spcAft>
                          <a:spcPts val="0"/>
                        </a:spcAft>
                      </a:pPr>
                      <a:r>
                        <a:rPr lang="en-US" sz="800">
                          <a:effectLst/>
                        </a:rPr>
                        <a:t>4 Required Sections:</a:t>
                      </a:r>
                    </a:p>
                    <a:p>
                      <a:pPr marL="342900" marR="0" lvl="0" indent="-342900">
                        <a:lnSpc>
                          <a:spcPct val="107000"/>
                        </a:lnSpc>
                        <a:spcBef>
                          <a:spcPts val="0"/>
                        </a:spcBef>
                        <a:spcAft>
                          <a:spcPts val="0"/>
                        </a:spcAft>
                        <a:buFont typeface="Symbol" panose="05050102010706020507" pitchFamily="18" charset="2"/>
                        <a:buChar char=""/>
                      </a:pPr>
                      <a:r>
                        <a:rPr lang="en-US" sz="800">
                          <a:effectLst/>
                        </a:rPr>
                        <a:t>English</a:t>
                      </a:r>
                    </a:p>
                    <a:p>
                      <a:pPr marL="342900" marR="0" lvl="0" indent="-342900">
                        <a:lnSpc>
                          <a:spcPct val="107000"/>
                        </a:lnSpc>
                        <a:spcBef>
                          <a:spcPts val="0"/>
                        </a:spcBef>
                        <a:spcAft>
                          <a:spcPts val="0"/>
                        </a:spcAft>
                        <a:buFont typeface="Symbol" panose="05050102010706020507" pitchFamily="18" charset="2"/>
                        <a:buChar char=""/>
                      </a:pPr>
                      <a:r>
                        <a:rPr lang="en-US" sz="800">
                          <a:effectLst/>
                        </a:rPr>
                        <a:t>Math</a:t>
                      </a:r>
                    </a:p>
                    <a:p>
                      <a:pPr marL="342900" marR="0" lvl="0" indent="-342900">
                        <a:lnSpc>
                          <a:spcPct val="107000"/>
                        </a:lnSpc>
                        <a:spcBef>
                          <a:spcPts val="0"/>
                        </a:spcBef>
                        <a:spcAft>
                          <a:spcPts val="0"/>
                        </a:spcAft>
                        <a:buFont typeface="Symbol" panose="05050102010706020507" pitchFamily="18" charset="2"/>
                        <a:buChar char=""/>
                      </a:pPr>
                      <a:r>
                        <a:rPr lang="en-US" sz="800">
                          <a:effectLst/>
                        </a:rPr>
                        <a:t>Reading</a:t>
                      </a:r>
                    </a:p>
                    <a:p>
                      <a:pPr marL="342900" marR="0" lvl="0" indent="-342900">
                        <a:lnSpc>
                          <a:spcPct val="107000"/>
                        </a:lnSpc>
                        <a:spcBef>
                          <a:spcPts val="0"/>
                        </a:spcBef>
                        <a:spcAft>
                          <a:spcPts val="0"/>
                        </a:spcAft>
                        <a:buFont typeface="Symbol" panose="05050102010706020507" pitchFamily="18" charset="2"/>
                        <a:buChar char=""/>
                      </a:pPr>
                      <a:r>
                        <a:rPr lang="en-US" sz="800">
                          <a:effectLst/>
                        </a:rPr>
                        <a:t>Science</a:t>
                      </a:r>
                    </a:p>
                    <a:p>
                      <a:pPr marL="342900" marR="0" lvl="0" indent="-342900">
                        <a:lnSpc>
                          <a:spcPct val="107000"/>
                        </a:lnSpc>
                        <a:spcBef>
                          <a:spcPts val="0"/>
                        </a:spcBef>
                        <a:spcAft>
                          <a:spcPts val="0"/>
                        </a:spcAft>
                        <a:buFont typeface="Symbol" panose="05050102010706020507" pitchFamily="18" charset="2"/>
                        <a:buChar char=""/>
                      </a:pPr>
                      <a:r>
                        <a:rPr lang="en-US" sz="800">
                          <a:effectLst/>
                        </a:rPr>
                        <a:t>Optional Writing (essay)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c>
                  <a:txBody>
                    <a:bodyPr/>
                    <a:lstStyle/>
                    <a:p>
                      <a:pPr marL="0" marR="0">
                        <a:lnSpc>
                          <a:spcPct val="107000"/>
                        </a:lnSpc>
                        <a:spcBef>
                          <a:spcPts val="0"/>
                        </a:spcBef>
                        <a:spcAft>
                          <a:spcPts val="0"/>
                        </a:spcAft>
                      </a:pPr>
                      <a:r>
                        <a:rPr lang="en-US" sz="800" dirty="0">
                          <a:effectLst/>
                        </a:rPr>
                        <a:t>Adaptive: questions depend on prior answer</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Arithmetic</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Elementary Algebra</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College Level Math</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Reading Comprehension</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Sentence Skills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Writing (optional)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97" marR="50597" marT="0" marB="0"/>
                </a:tc>
              </a:tr>
            </a:tbl>
          </a:graphicData>
        </a:graphic>
      </p:graphicFrame>
    </p:spTree>
    <p:extLst>
      <p:ext uri="{BB962C8B-B14F-4D97-AF65-F5344CB8AC3E}">
        <p14:creationId xmlns:p14="http://schemas.microsoft.com/office/powerpoint/2010/main" val="286628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49287"/>
          </a:xfrm>
        </p:spPr>
        <p:txBody>
          <a:bodyPr>
            <a:noAutofit/>
          </a:bodyPr>
          <a:lstStyle/>
          <a:p>
            <a:pPr algn="ctr"/>
            <a:r>
              <a:rPr lang="en-US" sz="4000" b="1" i="1" dirty="0" smtClean="0">
                <a:solidFill>
                  <a:srgbClr val="C00000"/>
                </a:solidFill>
                <a:effectLst>
                  <a:glow rad="38100">
                    <a:schemeClr val="bg1">
                      <a:lumMod val="65000"/>
                      <a:lumOff val="35000"/>
                      <a:alpha val="40000"/>
                    </a:schemeClr>
                  </a:glow>
                </a:effectLst>
              </a:rPr>
              <a:t>When will I take the sat?</a:t>
            </a:r>
            <a:endParaRPr lang="en-US" sz="4000" b="1" i="1" dirty="0">
              <a:solidFill>
                <a:srgbClr val="C00000"/>
              </a:solidFill>
              <a:effectLst>
                <a:glow rad="38100">
                  <a:schemeClr val="bg1">
                    <a:lumMod val="65000"/>
                    <a:lumOff val="35000"/>
                    <a:alpha val="40000"/>
                  </a:schemeClr>
                </a:glow>
              </a:effectLst>
            </a:endParaRPr>
          </a:p>
        </p:txBody>
      </p:sp>
      <p:sp>
        <p:nvSpPr>
          <p:cNvPr id="2" name="Content Placeholder 1"/>
          <p:cNvSpPr>
            <a:spLocks noGrp="1"/>
          </p:cNvSpPr>
          <p:nvPr>
            <p:ph idx="1"/>
          </p:nvPr>
        </p:nvSpPr>
        <p:spPr>
          <a:xfrm>
            <a:off x="457200" y="2057400"/>
            <a:ext cx="8001000" cy="3852672"/>
          </a:xfrm>
        </p:spPr>
        <p:txBody>
          <a:bodyPr>
            <a:normAutofit/>
          </a:bodyPr>
          <a:lstStyle/>
          <a:p>
            <a:pPr marL="630936" lvl="2" indent="0">
              <a:buNone/>
            </a:pPr>
            <a:endParaRPr lang="en-US" dirty="0"/>
          </a:p>
          <a:p>
            <a:endParaRPr lang="en-US" dirty="0"/>
          </a:p>
        </p:txBody>
      </p:sp>
      <p:pic>
        <p:nvPicPr>
          <p:cNvPr id="4" name="Picture 3"/>
          <p:cNvPicPr>
            <a:picLocks noChangeAspect="1"/>
          </p:cNvPicPr>
          <p:nvPr/>
        </p:nvPicPr>
        <p:blipFill rotWithShape="1">
          <a:blip r:embed="rId3"/>
          <a:srcRect l="18709" t="24370" r="20647" b="13446"/>
          <a:stretch/>
        </p:blipFill>
        <p:spPr>
          <a:xfrm>
            <a:off x="990600" y="1066800"/>
            <a:ext cx="7162800" cy="5638800"/>
          </a:xfrm>
          <a:prstGeom prst="rect">
            <a:avLst/>
          </a:prstGeom>
        </p:spPr>
      </p:pic>
    </p:spTree>
    <p:extLst>
      <p:ext uri="{BB962C8B-B14F-4D97-AF65-F5344CB8AC3E}">
        <p14:creationId xmlns:p14="http://schemas.microsoft.com/office/powerpoint/2010/main" val="279418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a:bodyPr>
          <a:lstStyle/>
          <a:p>
            <a:pPr algn="ctr"/>
            <a:r>
              <a:rPr lang="en-US" sz="4000" b="1" i="1" dirty="0">
                <a:solidFill>
                  <a:srgbClr val="C00000"/>
                </a:solidFill>
                <a:effectLst>
                  <a:glow rad="38100">
                    <a:schemeClr val="bg1">
                      <a:lumMod val="65000"/>
                      <a:lumOff val="35000"/>
                      <a:alpha val="40000"/>
                    </a:schemeClr>
                  </a:glow>
                </a:effectLst>
              </a:rPr>
              <a:t>When will I take </a:t>
            </a:r>
            <a:r>
              <a:rPr lang="en-US" sz="4000" b="1" i="1" dirty="0" smtClean="0">
                <a:solidFill>
                  <a:srgbClr val="C00000"/>
                </a:solidFill>
                <a:effectLst>
                  <a:glow rad="38100">
                    <a:schemeClr val="bg1">
                      <a:lumMod val="65000"/>
                      <a:lumOff val="35000"/>
                      <a:alpha val="40000"/>
                    </a:schemeClr>
                  </a:glow>
                </a:effectLst>
              </a:rPr>
              <a:t>the act?</a:t>
            </a:r>
            <a:endParaRPr lang="en-US" sz="4000" b="1" dirty="0">
              <a:solidFill>
                <a:srgbClr val="C00000"/>
              </a:solidFill>
              <a:effectLst>
                <a:glow rad="38100">
                  <a:schemeClr val="bg1">
                    <a:lumMod val="65000"/>
                    <a:lumOff val="35000"/>
                    <a:alpha val="40000"/>
                  </a:schemeClr>
                </a:glow>
              </a:effectLst>
            </a:endParaRPr>
          </a:p>
        </p:txBody>
      </p:sp>
      <p:pic>
        <p:nvPicPr>
          <p:cNvPr id="15" name="Content Placeholder 14"/>
          <p:cNvPicPr>
            <a:picLocks noGrp="1" noChangeAspect="1"/>
          </p:cNvPicPr>
          <p:nvPr>
            <p:ph idx="1"/>
          </p:nvPr>
        </p:nvPicPr>
        <p:blipFill rotWithShape="1">
          <a:blip r:embed="rId2"/>
          <a:srcRect l="14780" t="14269" r="15597" b="14242"/>
          <a:stretch/>
        </p:blipFill>
        <p:spPr>
          <a:xfrm>
            <a:off x="1066800" y="1094014"/>
            <a:ext cx="6781800" cy="5570767"/>
          </a:xfrm>
          <a:prstGeom prst="rect">
            <a:avLst/>
          </a:prstGeom>
        </p:spPr>
      </p:pic>
    </p:spTree>
    <p:extLst>
      <p:ext uri="{BB962C8B-B14F-4D97-AF65-F5344CB8AC3E}">
        <p14:creationId xmlns:p14="http://schemas.microsoft.com/office/powerpoint/2010/main" val="2953600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305800" cy="1066800"/>
          </a:xfrm>
        </p:spPr>
        <p:txBody>
          <a:bodyPr>
            <a:normAutofit/>
          </a:bodyPr>
          <a:lstStyle/>
          <a:p>
            <a:pPr algn="ctr"/>
            <a:r>
              <a:rPr sz="3000" b="1" dirty="0" smtClean="0">
                <a:solidFill>
                  <a:srgbClr val="C00000"/>
                </a:solidFill>
                <a:effectLst>
                  <a:glow rad="38100">
                    <a:schemeClr val="bg1">
                      <a:lumMod val="65000"/>
                      <a:lumOff val="35000"/>
                      <a:alpha val="40000"/>
                    </a:schemeClr>
                  </a:glow>
                </a:effectLst>
              </a:rPr>
              <a:t>Preparing for </a:t>
            </a:r>
            <a:r>
              <a:rPr lang="en-US" sz="3000" b="1" dirty="0" smtClean="0">
                <a:solidFill>
                  <a:srgbClr val="C00000"/>
                </a:solidFill>
                <a:effectLst>
                  <a:glow rad="38100">
                    <a:schemeClr val="bg1">
                      <a:lumMod val="65000"/>
                      <a:lumOff val="35000"/>
                      <a:alpha val="40000"/>
                    </a:schemeClr>
                  </a:glow>
                </a:effectLst>
              </a:rPr>
              <a:t>the sat &amp; act</a:t>
            </a:r>
            <a:endParaRPr lang="en-US" sz="3000" b="1" dirty="0">
              <a:solidFill>
                <a:srgbClr val="C00000"/>
              </a:solidFill>
              <a:effectLst>
                <a:glow rad="38100">
                  <a:schemeClr val="bg1">
                    <a:lumMod val="65000"/>
                    <a:lumOff val="35000"/>
                    <a:alpha val="40000"/>
                  </a:schemeClr>
                </a:glow>
              </a:effectLst>
            </a:endParaRPr>
          </a:p>
        </p:txBody>
      </p:sp>
      <p:sp>
        <p:nvSpPr>
          <p:cNvPr id="2" name="Content Placeholder 1"/>
          <p:cNvSpPr>
            <a:spLocks noGrp="1"/>
          </p:cNvSpPr>
          <p:nvPr>
            <p:ph idx="1"/>
          </p:nvPr>
        </p:nvSpPr>
        <p:spPr>
          <a:xfrm>
            <a:off x="228600" y="914400"/>
            <a:ext cx="8610600" cy="5791200"/>
          </a:xfrm>
        </p:spPr>
        <p:txBody>
          <a:bodyPr>
            <a:noAutofit/>
          </a:bodyPr>
          <a:lstStyle/>
          <a:p>
            <a:pPr marL="0" indent="0">
              <a:buNone/>
            </a:pPr>
            <a:r>
              <a:rPr lang="en-US" sz="1700" b="1" u="sng" dirty="0" smtClean="0">
                <a:solidFill>
                  <a:srgbClr val="C00000"/>
                </a:solidFill>
                <a:effectLst>
                  <a:glow rad="38100">
                    <a:schemeClr val="bg1">
                      <a:lumMod val="50000"/>
                      <a:lumOff val="50000"/>
                      <a:alpha val="20000"/>
                    </a:schemeClr>
                  </a:glow>
                </a:effectLst>
              </a:rPr>
              <a:t>Prep Courses</a:t>
            </a:r>
            <a:r>
              <a:rPr lang="en-US" sz="1700" b="1" dirty="0" smtClean="0">
                <a:solidFill>
                  <a:srgbClr val="C00000"/>
                </a:solidFill>
                <a:effectLst>
                  <a:glow rad="38100">
                    <a:schemeClr val="bg1">
                      <a:lumMod val="50000"/>
                      <a:lumOff val="50000"/>
                      <a:alpha val="20000"/>
                    </a:schemeClr>
                  </a:glow>
                </a:effectLst>
              </a:rPr>
              <a:t>: </a:t>
            </a:r>
          </a:p>
          <a:p>
            <a:pPr lvl="1"/>
            <a:r>
              <a:rPr lang="en-US" sz="1700" b="1" dirty="0" smtClean="0"/>
              <a:t>.5 Credit SAT Prep course at Wootton </a:t>
            </a:r>
          </a:p>
          <a:p>
            <a:pPr lvl="1"/>
            <a:r>
              <a:rPr lang="en-US" sz="1700" b="1" dirty="0" smtClean="0"/>
              <a:t>Montgomery College offers courses evenings &amp; weekends ($)</a:t>
            </a:r>
          </a:p>
          <a:p>
            <a:pPr lvl="1"/>
            <a:r>
              <a:rPr lang="en-US" sz="1700" b="1" dirty="0"/>
              <a:t>O</a:t>
            </a:r>
            <a:r>
              <a:rPr lang="en-US" sz="1700" b="1" dirty="0" smtClean="0"/>
              <a:t>ther companies- Kaplan, Princeton Review, </a:t>
            </a:r>
            <a:r>
              <a:rPr lang="en-US" sz="1700" b="1" dirty="0" err="1" smtClean="0"/>
              <a:t>etc</a:t>
            </a:r>
            <a:r>
              <a:rPr lang="en-US" sz="1700" b="1" dirty="0" smtClean="0"/>
              <a:t> ($$$)</a:t>
            </a:r>
            <a:endParaRPr lang="en-US" sz="1700" b="1" u="sng" dirty="0" smtClean="0"/>
          </a:p>
          <a:p>
            <a:pPr marL="0" indent="0">
              <a:buNone/>
            </a:pPr>
            <a:r>
              <a:rPr lang="en-US" sz="1700" b="1" u="sng" dirty="0" smtClean="0">
                <a:solidFill>
                  <a:srgbClr val="C00000"/>
                </a:solidFill>
                <a:effectLst>
                  <a:glow rad="38100">
                    <a:schemeClr val="bg1">
                      <a:lumMod val="50000"/>
                      <a:lumOff val="50000"/>
                      <a:alpha val="20000"/>
                    </a:schemeClr>
                  </a:glow>
                </a:effectLst>
              </a:rPr>
              <a:t>Self Prep</a:t>
            </a:r>
          </a:p>
          <a:p>
            <a:pPr lvl="1"/>
            <a:r>
              <a:rPr lang="en-US" sz="1700" b="1" dirty="0" smtClean="0"/>
              <a:t>College Board, ACT, Books, Public Library </a:t>
            </a:r>
          </a:p>
          <a:p>
            <a:pPr lvl="1"/>
            <a:r>
              <a:rPr lang="en-US" sz="1700" b="1" dirty="0" smtClean="0"/>
              <a:t>Khan Academy </a:t>
            </a:r>
            <a:r>
              <a:rPr lang="en-US" sz="1700" b="1" dirty="0">
                <a:hlinkClick r:id="rId2"/>
              </a:rPr>
              <a:t>https://</a:t>
            </a:r>
            <a:r>
              <a:rPr lang="en-US" sz="1700" b="1" dirty="0" smtClean="0">
                <a:hlinkClick r:id="rId2"/>
              </a:rPr>
              <a:t>www.khanacademy.org/test-prep/sat</a:t>
            </a:r>
            <a:r>
              <a:rPr lang="en-US" sz="1700" b="1" dirty="0" smtClean="0"/>
              <a:t> </a:t>
            </a:r>
            <a:endParaRPr lang="en-US" sz="1700" b="1" dirty="0" smtClean="0">
              <a:solidFill>
                <a:srgbClr val="FF0000"/>
              </a:solidFill>
            </a:endParaRPr>
          </a:p>
          <a:p>
            <a:pPr lvl="1"/>
            <a:r>
              <a:rPr lang="en-US" sz="1700" b="1" dirty="0" smtClean="0"/>
              <a:t>There are ACT/SAT workbooks in the college/career center that can help you practice at home.</a:t>
            </a:r>
          </a:p>
          <a:p>
            <a:pPr marL="0" indent="0">
              <a:buNone/>
            </a:pPr>
            <a:r>
              <a:rPr lang="en-US" sz="1700" b="1" u="sng" dirty="0" smtClean="0">
                <a:solidFill>
                  <a:srgbClr val="C00000"/>
                </a:solidFill>
                <a:effectLst>
                  <a:glow rad="38100">
                    <a:schemeClr val="bg1">
                      <a:lumMod val="50000"/>
                      <a:lumOff val="50000"/>
                      <a:alpha val="20000"/>
                    </a:schemeClr>
                  </a:glow>
                </a:effectLst>
              </a:rPr>
              <a:t>How to register for a test:</a:t>
            </a:r>
          </a:p>
          <a:p>
            <a:pPr lvl="1"/>
            <a:r>
              <a:rPr lang="en-US" sz="1700" b="1" dirty="0"/>
              <a:t>c</a:t>
            </a:r>
            <a:r>
              <a:rPr lang="en-US" sz="1700" b="1" dirty="0" smtClean="0"/>
              <a:t>ollegeboard.org</a:t>
            </a:r>
          </a:p>
          <a:p>
            <a:pPr lvl="1"/>
            <a:r>
              <a:rPr lang="en-US" sz="1700" b="1" dirty="0" smtClean="0"/>
              <a:t>actstudent.org	</a:t>
            </a:r>
          </a:p>
          <a:p>
            <a:pPr lvl="1"/>
            <a:r>
              <a:rPr lang="en-US" sz="1700" b="1" dirty="0" err="1" smtClean="0"/>
              <a:t>Accuplacer</a:t>
            </a:r>
            <a:r>
              <a:rPr lang="en-US" sz="1700" b="1" dirty="0" smtClean="0"/>
              <a:t> – ask Mr. Oliver or career center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8839200" cy="1143000"/>
          </a:xfrm>
        </p:spPr>
        <p:txBody>
          <a:bodyPr>
            <a:normAutofit/>
          </a:bodyPr>
          <a:lstStyle/>
          <a:p>
            <a:pPr algn="ctr"/>
            <a:r>
              <a:rPr lang="en-US" sz="3200" b="1" dirty="0" err="1" smtClean="0">
                <a:solidFill>
                  <a:srgbClr val="C00000"/>
                </a:solidFill>
                <a:effectLst>
                  <a:glow rad="38100">
                    <a:schemeClr val="bg1">
                      <a:lumMod val="65000"/>
                      <a:lumOff val="35000"/>
                      <a:alpha val="40000"/>
                    </a:schemeClr>
                  </a:glow>
                </a:effectLst>
              </a:rPr>
              <a:t>Naviance</a:t>
            </a:r>
            <a:r>
              <a:rPr lang="en-US" sz="3200" b="1" dirty="0" smtClean="0">
                <a:solidFill>
                  <a:srgbClr val="C00000"/>
                </a:solidFill>
                <a:effectLst>
                  <a:glow rad="38100">
                    <a:schemeClr val="bg1">
                      <a:lumMod val="65000"/>
                      <a:lumOff val="35000"/>
                      <a:alpha val="40000"/>
                    </a:schemeClr>
                  </a:glow>
                </a:effectLst>
              </a:rPr>
              <a:t>: College Planning</a:t>
            </a:r>
            <a:endParaRPr lang="en-US" sz="3200" b="1" dirty="0">
              <a:solidFill>
                <a:srgbClr val="C00000"/>
              </a:solidFill>
              <a:effectLst>
                <a:glow rad="38100">
                  <a:schemeClr val="bg1">
                    <a:lumMod val="65000"/>
                    <a:lumOff val="35000"/>
                    <a:alpha val="40000"/>
                  </a:schemeClr>
                </a:glow>
              </a:effectLst>
            </a:endParaRPr>
          </a:p>
        </p:txBody>
      </p:sp>
      <p:sp>
        <p:nvSpPr>
          <p:cNvPr id="2" name="Content Placeholder 1"/>
          <p:cNvSpPr>
            <a:spLocks noGrp="1"/>
          </p:cNvSpPr>
          <p:nvPr>
            <p:ph idx="1"/>
          </p:nvPr>
        </p:nvSpPr>
        <p:spPr>
          <a:xfrm>
            <a:off x="228600" y="1066800"/>
            <a:ext cx="8458200" cy="5334000"/>
          </a:xfrm>
        </p:spPr>
        <p:txBody>
          <a:bodyPr>
            <a:normAutofit/>
          </a:bodyPr>
          <a:lstStyle/>
          <a:p>
            <a:pPr marL="0" indent="0">
              <a:buNone/>
            </a:pPr>
            <a:r>
              <a:rPr lang="en-US" sz="2400" b="1" dirty="0" smtClean="0">
                <a:solidFill>
                  <a:srgbClr val="C00000"/>
                </a:solidFill>
                <a:effectLst>
                  <a:glow rad="38100">
                    <a:schemeClr val="bg1">
                      <a:lumMod val="50000"/>
                      <a:lumOff val="50000"/>
                      <a:alpha val="20000"/>
                    </a:schemeClr>
                  </a:glow>
                </a:effectLst>
              </a:rPr>
              <a:t>How can </a:t>
            </a:r>
            <a:r>
              <a:rPr lang="en-US" sz="2400" b="1" dirty="0" err="1" smtClean="0">
                <a:solidFill>
                  <a:srgbClr val="C00000"/>
                </a:solidFill>
                <a:effectLst>
                  <a:glow rad="38100">
                    <a:schemeClr val="bg1">
                      <a:lumMod val="50000"/>
                      <a:lumOff val="50000"/>
                      <a:alpha val="20000"/>
                    </a:schemeClr>
                  </a:glow>
                </a:effectLst>
              </a:rPr>
              <a:t>Naviance</a:t>
            </a:r>
            <a:r>
              <a:rPr lang="en-US" sz="2400" b="1" dirty="0" smtClean="0">
                <a:solidFill>
                  <a:srgbClr val="C00000"/>
                </a:solidFill>
                <a:effectLst>
                  <a:glow rad="38100">
                    <a:schemeClr val="bg1">
                      <a:lumMod val="50000"/>
                      <a:lumOff val="50000"/>
                      <a:alpha val="20000"/>
                    </a:schemeClr>
                  </a:glow>
                </a:effectLst>
              </a:rPr>
              <a:t> help me with the college process?</a:t>
            </a:r>
          </a:p>
          <a:p>
            <a:pPr lvl="1"/>
            <a:r>
              <a:rPr lang="en-US" sz="2000" b="1" dirty="0" smtClean="0"/>
              <a:t>College Search Feature</a:t>
            </a:r>
          </a:p>
          <a:p>
            <a:pPr lvl="2"/>
            <a:r>
              <a:rPr lang="en-US" sz="2000" b="1" dirty="0" smtClean="0">
                <a:cs typeface="Arial" panose="020B0604020202020204" pitchFamily="34" charset="0"/>
              </a:rPr>
              <a:t>Generate lists of colleges that may be a good match based on your GPA, test scores, other personal preferences</a:t>
            </a:r>
          </a:p>
          <a:p>
            <a:pPr lvl="1"/>
            <a:r>
              <a:rPr lang="en-US" sz="2200" b="1" dirty="0" err="1" smtClean="0"/>
              <a:t>Scattergrams</a:t>
            </a:r>
            <a:endParaRPr lang="en-US" sz="2200" b="1" dirty="0" smtClean="0">
              <a:cs typeface="Arial" panose="020B0604020202020204" pitchFamily="34" charset="0"/>
            </a:endParaRPr>
          </a:p>
          <a:p>
            <a:pPr lvl="1"/>
            <a:r>
              <a:rPr lang="en-US" sz="2000" b="1" dirty="0" smtClean="0"/>
              <a:t>College Visits to </a:t>
            </a:r>
            <a:r>
              <a:rPr lang="en-US" sz="2000" b="1" dirty="0" err="1" smtClean="0"/>
              <a:t>Wootton</a:t>
            </a:r>
            <a:r>
              <a:rPr lang="en-US" sz="2000" b="1" dirty="0" smtClean="0"/>
              <a:t>: Fall of Senior year</a:t>
            </a:r>
          </a:p>
          <a:p>
            <a:pPr lvl="1"/>
            <a:r>
              <a:rPr lang="en-US" sz="2000" b="1" dirty="0" smtClean="0"/>
              <a:t>Track your Transcript Requests</a:t>
            </a:r>
          </a:p>
          <a:p>
            <a:pPr lvl="1"/>
            <a:r>
              <a:rPr lang="en-US" sz="2200" b="1" dirty="0" smtClean="0"/>
              <a:t>Get </a:t>
            </a:r>
            <a:r>
              <a:rPr lang="en-US" sz="2200" b="1" dirty="0"/>
              <a:t>periodic emails &amp; notifications regarding scholarships, special opportunities, &amp; more.</a:t>
            </a:r>
          </a:p>
          <a:p>
            <a:pPr marL="914400" lvl="2" indent="0">
              <a:buNone/>
            </a:pPr>
            <a:endParaRPr lang="en-U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952122"/>
            <a:ext cx="8610600" cy="952878"/>
          </a:xfrm>
        </p:spPr>
        <p:txBody>
          <a:bodyPr>
            <a:normAutofit fontScale="90000"/>
          </a:bodyPr>
          <a:lstStyle/>
          <a:p>
            <a:r>
              <a:rPr sz="2700" b="1" dirty="0" smtClean="0"/>
              <a:t/>
            </a:r>
            <a:br>
              <a:rPr sz="2700" b="1" dirty="0" smtClean="0"/>
            </a:br>
            <a:r>
              <a:rPr lang="en-US" dirty="0">
                <a:effectLst/>
                <a:hlinkClick r:id="rId2"/>
              </a:rPr>
              <a:t>http://connection.naviance.com/wootton</a:t>
            </a:r>
            <a:r>
              <a:rPr b="1" dirty="0" smtClean="0"/>
              <a:t/>
            </a:r>
            <a:br>
              <a:rPr b="1" dirty="0" smtClean="0"/>
            </a:br>
            <a:r>
              <a:rPr b="1" dirty="0" smtClean="0"/>
              <a:t/>
            </a:r>
            <a:br>
              <a:rPr b="1" dirty="0" smtClean="0"/>
            </a:br>
            <a:r>
              <a:rPr dirty="0" smtClean="0"/>
              <a:t/>
            </a:r>
            <a:br>
              <a:rPr dirty="0" smtClean="0"/>
            </a:br>
            <a:endParaRPr lang="en-US" dirty="0"/>
          </a:p>
        </p:txBody>
      </p:sp>
      <p:sp>
        <p:nvSpPr>
          <p:cNvPr id="14" name="Title 2"/>
          <p:cNvSpPr txBox="1">
            <a:spLocks/>
          </p:cNvSpPr>
          <p:nvPr/>
        </p:nvSpPr>
        <p:spPr>
          <a:xfrm>
            <a:off x="457200" y="0"/>
            <a:ext cx="8153400" cy="91440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100" normalizeH="0" baseline="0" noProof="0" dirty="0" err="1" smtClean="0">
                <a:ln w="3200">
                  <a:solidFill>
                    <a:schemeClr val="bg2">
                      <a:shade val="75000"/>
                      <a:alpha val="25000"/>
                    </a:schemeClr>
                  </a:solidFill>
                  <a:prstDash val="solid"/>
                  <a:round/>
                </a:ln>
                <a:solidFill>
                  <a:srgbClr val="C00000"/>
                </a:solidFill>
                <a:effectLst>
                  <a:innerShdw blurRad="50800" dist="25400" dir="13500000">
                    <a:prstClr val="black">
                      <a:alpha val="70000"/>
                    </a:prstClr>
                  </a:innerShdw>
                </a:effectLst>
                <a:uLnTx/>
                <a:uFillTx/>
                <a:latin typeface="+mj-lt"/>
                <a:ea typeface="+mj-ea"/>
                <a:cs typeface="+mj-cs"/>
              </a:rPr>
              <a:t>Naviance</a:t>
            </a:r>
            <a:endParaRPr kumimoji="0" lang="en-US" sz="4200" b="1" i="0" u="none" strike="noStrike" kern="1200" cap="none" spc="-100" normalizeH="0" baseline="0" noProof="0" dirty="0">
              <a:ln w="3200">
                <a:solidFill>
                  <a:schemeClr val="bg2">
                    <a:shade val="75000"/>
                    <a:alpha val="25000"/>
                  </a:schemeClr>
                </a:solidFill>
                <a:prstDash val="solid"/>
                <a:round/>
              </a:ln>
              <a:solidFill>
                <a:srgbClr val="C00000"/>
              </a:solidFill>
              <a:effectLst>
                <a:innerShdw blurRad="50800" dist="25400" dir="13500000">
                  <a:prstClr val="black">
                    <a:alpha val="70000"/>
                  </a:prstClr>
                </a:innerShdw>
              </a:effectLst>
              <a:uLnTx/>
              <a:uFillTx/>
              <a:latin typeface="+mj-lt"/>
              <a:ea typeface="+mj-ea"/>
              <a:cs typeface="+mj-cs"/>
            </a:endParaRPr>
          </a:p>
        </p:txBody>
      </p:sp>
      <p:pic>
        <p:nvPicPr>
          <p:cNvPr id="2" name="Picture 1"/>
          <p:cNvPicPr>
            <a:picLocks noChangeAspect="1"/>
          </p:cNvPicPr>
          <p:nvPr/>
        </p:nvPicPr>
        <p:blipFill rotWithShape="1">
          <a:blip r:embed="rId3"/>
          <a:srcRect l="22662" t="17969" r="22963" b="26562"/>
          <a:stretch/>
        </p:blipFill>
        <p:spPr>
          <a:xfrm>
            <a:off x="990600" y="1388479"/>
            <a:ext cx="6629400" cy="5410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2182</TotalTime>
  <Words>910</Words>
  <Application>Microsoft Office PowerPoint</Application>
  <PresentationFormat>On-screen Show (4:3)</PresentationFormat>
  <Paragraphs>159</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AbcBulletin</vt:lpstr>
      <vt:lpstr>Arial</vt:lpstr>
      <vt:lpstr>Calibri</vt:lpstr>
      <vt:lpstr>Century Gothic</vt:lpstr>
      <vt:lpstr>Symbol</vt:lpstr>
      <vt:lpstr>Times New Roman</vt:lpstr>
      <vt:lpstr>Wingdings</vt:lpstr>
      <vt:lpstr>Mesh</vt:lpstr>
      <vt:lpstr> The road to college:</vt:lpstr>
      <vt:lpstr> Prepare Yourself for  college NOW </vt:lpstr>
      <vt:lpstr>Your Transcript</vt:lpstr>
      <vt:lpstr>Testing: Which test is best for you?</vt:lpstr>
      <vt:lpstr>When will I take the sat?</vt:lpstr>
      <vt:lpstr>When will I take the act?</vt:lpstr>
      <vt:lpstr>Preparing for the sat &amp; act</vt:lpstr>
      <vt:lpstr>Naviance: College Planning</vt:lpstr>
      <vt:lpstr> http://connection.naviance.com/wootton   </vt:lpstr>
      <vt:lpstr>PowerPoint Presentation</vt:lpstr>
      <vt:lpstr>PowerPoint Presentation</vt:lpstr>
      <vt:lpstr>PowerPoint Presentation</vt:lpstr>
      <vt:lpstr>The Next Few Months…</vt:lpstr>
    </vt:vector>
  </TitlesOfParts>
  <Company>MCPS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Ready for your Senior Year and Beyond</dc:title>
  <dc:creator>MCPS</dc:creator>
  <cp:lastModifiedBy>Huang, Jennifer</cp:lastModifiedBy>
  <cp:revision>142</cp:revision>
  <cp:lastPrinted>2015-11-16T16:12:06Z</cp:lastPrinted>
  <dcterms:created xsi:type="dcterms:W3CDTF">2009-03-17T11:59:56Z</dcterms:created>
  <dcterms:modified xsi:type="dcterms:W3CDTF">2015-12-04T17:38:31Z</dcterms:modified>
</cp:coreProperties>
</file>