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5"/>
  </p:notesMasterIdLst>
  <p:handoutMasterIdLst>
    <p:handoutMasterId r:id="rId16"/>
  </p:handoutMasterIdLst>
  <p:sldIdLst>
    <p:sldId id="278" r:id="rId2"/>
    <p:sldId id="296" r:id="rId3"/>
    <p:sldId id="286" r:id="rId4"/>
    <p:sldId id="290" r:id="rId5"/>
    <p:sldId id="305" r:id="rId6"/>
    <p:sldId id="312" r:id="rId7"/>
    <p:sldId id="317" r:id="rId8"/>
    <p:sldId id="307" r:id="rId9"/>
    <p:sldId id="314" r:id="rId10"/>
    <p:sldId id="300" r:id="rId11"/>
    <p:sldId id="309" r:id="rId12"/>
    <p:sldId id="302" r:id="rId13"/>
    <p:sldId id="308" r:id="rId14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3333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2" d="100"/>
          <a:sy n="102" d="100"/>
        </p:scale>
        <p:origin x="2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2" tIns="46745" rIns="93492" bIns="46745" numCol="1" anchor="t" anchorCtr="0" compatLnSpc="1">
            <a:prstTxWarp prst="textNoShape">
              <a:avLst/>
            </a:prstTxWarp>
          </a:bodyPr>
          <a:lstStyle>
            <a:lvl1pPr defTabSz="935031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2" tIns="46745" rIns="93492" bIns="46745" numCol="1" anchor="t" anchorCtr="0" compatLnSpc="1">
            <a:prstTxWarp prst="textNoShape">
              <a:avLst/>
            </a:prstTxWarp>
          </a:bodyPr>
          <a:lstStyle>
            <a:lvl1pPr algn="r" defTabSz="935031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2" tIns="46745" rIns="93492" bIns="46745" numCol="1" anchor="b" anchorCtr="0" compatLnSpc="1">
            <a:prstTxWarp prst="textNoShape">
              <a:avLst/>
            </a:prstTxWarp>
          </a:bodyPr>
          <a:lstStyle>
            <a:lvl1pPr defTabSz="935031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42375"/>
            <a:ext cx="30575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2" tIns="46745" rIns="93492" bIns="46745" numCol="1" anchor="b" anchorCtr="0" compatLnSpc="1">
            <a:prstTxWarp prst="textNoShape">
              <a:avLst/>
            </a:prstTxWarp>
          </a:bodyPr>
          <a:lstStyle>
            <a:lvl1pPr algn="r" defTabSz="935031" eaLnBrk="1" hangingPunct="1">
              <a:defRPr sz="1200"/>
            </a:lvl1pPr>
          </a:lstStyle>
          <a:p>
            <a:pPr>
              <a:defRPr/>
            </a:pPr>
            <a:fld id="{F7BFF8E9-3A8F-4E55-86F6-11CB9401D3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525" cy="465138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4150" y="0"/>
            <a:ext cx="3057525" cy="465138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BAD37-EFF3-4436-AABC-37EF54696307}" type="datetimeFigureOut">
              <a:rPr lang="en-US"/>
              <a:pPr>
                <a:defRPr/>
              </a:pPr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6438" y="4422775"/>
            <a:ext cx="5640387" cy="4187825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7525" cy="465138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 eaLnBrk="1" hangingPunct="1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4150" y="8842375"/>
            <a:ext cx="3057525" cy="465138"/>
          </a:xfrm>
          <a:prstGeom prst="rect">
            <a:avLst/>
          </a:prstGeom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8DCF7E-B408-4619-8DBE-2AF085118F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0FF101-91B1-4647-A3AF-EECE9F7743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F1B3E6-5BE6-4A65-8E8B-3439C893843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841721-8F0E-4A65-823F-3C863FDC82D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74267D-4B8F-4BD2-8FEE-C2AC4C359CA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342D5-C605-44C0-A961-5A61930949D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97EB2-D6D7-4DA0-A0E5-B70D26F9347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C6BF4D-AD3B-459F-9C15-52C5F987642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84C2FD-8AD1-4A47-82D3-45E64EC6A7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Students can enroll for these courses in their sophomore year.  In order to get into the program completer, students must complete 2 years (sometimes 3 years) of a program.  It is important to earn all of your credits in 9</a:t>
            </a:r>
            <a:r>
              <a:rPr lang="en-US" altLang="en-US" baseline="30000" smtClean="0"/>
              <a:t>th</a:t>
            </a:r>
            <a:r>
              <a:rPr lang="en-US" altLang="en-US" smtClean="0"/>
              <a:t> and 10</a:t>
            </a:r>
            <a:r>
              <a:rPr lang="en-US" altLang="en-US" baseline="30000" smtClean="0"/>
              <a:t>th</a:t>
            </a:r>
            <a:r>
              <a:rPr lang="en-US" altLang="en-US" smtClean="0"/>
              <a:t> grade so there is room in your schedule later on for these career programs.  You will be out of NWHS 3 or 4 periods a day.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330600-7CE5-4164-A103-F071708DA3D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D9BEDD-79D5-4E36-85BF-BA0C4E2E582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756D93-525A-46B5-8416-DECEB4793A1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9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7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09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81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53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55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7B3E0D-1AAB-4D7E-9E98-6C5C7CC9E40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1D6E-BEFA-43F3-91B0-42BC70C1AB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415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5AFC-2371-4631-96BF-37095D33AE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83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03AE-B3CD-4D0F-A59D-2E43AC63C1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641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E62B-7987-4411-83BC-F4B6A76835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021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8D42-9757-4646-A714-D869D87CFC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391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36C3-94EB-427D-9119-0A6E9C89A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95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1C0F-3E14-4861-9FC1-3F9778E027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17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878B-3D8A-4763-9488-FC74044773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27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D5A7-F2B3-4C69-86BA-A8C7127C1A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3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3E5D-621A-48BB-8B93-4EE3917BD0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96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9E5E-108A-45E9-83A1-F05D340F7A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811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B9009E-CCE5-4FF2-AB26-47745F892E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962400"/>
            <a:ext cx="7772400" cy="2133600"/>
          </a:xfrm>
        </p:spPr>
        <p:txBody>
          <a:bodyPr/>
          <a:lstStyle/>
          <a:p>
            <a:pPr eaLnBrk="1" hangingPunct="1"/>
            <a:r>
              <a:rPr lang="es-US" altLang="en-US" sz="5200" b="1" smtClean="0">
                <a:latin typeface="Century Schoolbook" panose="02040604050505020304" pitchFamily="18" charset="0"/>
              </a:rPr>
              <a:t/>
            </a:r>
            <a:br>
              <a:rPr lang="es-US" altLang="en-US" sz="5200" b="1" smtClean="0">
                <a:latin typeface="Century Schoolbook" panose="02040604050505020304" pitchFamily="18" charset="0"/>
              </a:rPr>
            </a:br>
            <a:r>
              <a:rPr lang="es-US" altLang="en-US" b="1" smtClean="0">
                <a:latin typeface="Century Schoolbook" panose="02040604050505020304" pitchFamily="18" charset="0"/>
              </a:rPr>
              <a:t>Registración para Estudiantes en el </a:t>
            </a:r>
            <a:r>
              <a:rPr lang="es-US" altLang="en-US" sz="5200" b="1" smtClean="0">
                <a:latin typeface="Century Schoolbook" panose="02040604050505020304" pitchFamily="18" charset="0"/>
              </a:rPr>
              <a:t/>
            </a:r>
            <a:br>
              <a:rPr lang="es-US" altLang="en-US" sz="5200" b="1" smtClean="0">
                <a:latin typeface="Century Schoolbook" panose="02040604050505020304" pitchFamily="18" charset="0"/>
              </a:rPr>
            </a:br>
            <a:r>
              <a:rPr lang="es-US" altLang="en-US" b="1" smtClean="0">
                <a:latin typeface="Century Schoolbook" panose="02040604050505020304" pitchFamily="18" charset="0"/>
              </a:rPr>
              <a:t>Noveno,</a:t>
            </a:r>
            <a:r>
              <a:rPr lang="es-US" altLang="en-US" sz="5200" b="1" smtClean="0">
                <a:latin typeface="Century Schoolbook" panose="02040604050505020304" pitchFamily="18" charset="0"/>
              </a:rPr>
              <a:t> </a:t>
            </a:r>
            <a:r>
              <a:rPr lang="es-US" altLang="en-US" b="1" smtClean="0">
                <a:latin typeface="Century Schoolbook" panose="02040604050505020304" pitchFamily="18" charset="0"/>
              </a:rPr>
              <a:t>Decimo</a:t>
            </a:r>
            <a:r>
              <a:rPr lang="es-US" altLang="en-US" sz="5200" b="1" smtClean="0">
                <a:latin typeface="Century Schoolbook" panose="02040604050505020304" pitchFamily="18" charset="0"/>
              </a:rPr>
              <a:t> o</a:t>
            </a:r>
            <a:r>
              <a:rPr lang="es-US" altLang="en-US" b="1" smtClean="0">
                <a:latin typeface="Century Schoolbook" panose="02040604050505020304" pitchFamily="18" charset="0"/>
              </a:rPr>
              <a:t> Undécimo Grados</a:t>
            </a:r>
            <a:r>
              <a:rPr lang="es-US" altLang="en-US" smtClean="0">
                <a:latin typeface="Century Schoolbook" panose="02040604050505020304" pitchFamily="18" charset="0"/>
              </a:rPr>
              <a:t/>
            </a:r>
            <a:br>
              <a:rPr lang="es-US" altLang="en-US" smtClean="0">
                <a:latin typeface="Century Schoolbook" panose="02040604050505020304" pitchFamily="18" charset="0"/>
              </a:rPr>
            </a:br>
            <a:r>
              <a:rPr lang="es-US" altLang="en-US" sz="2400" smtClean="0">
                <a:latin typeface="Century Schoolbook" panose="02040604050505020304" pitchFamily="18" charset="0"/>
              </a:rPr>
              <a:t> </a:t>
            </a:r>
            <a:br>
              <a:rPr lang="es-US" altLang="en-US" sz="2400" smtClean="0">
                <a:latin typeface="Century Schoolbook" panose="02040604050505020304" pitchFamily="18" charset="0"/>
              </a:rPr>
            </a:br>
            <a:r>
              <a:rPr lang="es-US" altLang="en-US" sz="2400" smtClean="0"/>
              <a:t/>
            </a:r>
            <a:br>
              <a:rPr lang="es-US" altLang="en-US" sz="2400" smtClean="0"/>
            </a:br>
            <a:endParaRPr lang="es-US" altLang="en-US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381000"/>
            <a:ext cx="3978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3048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S" altLang="en-US" sz="4000" b="1">
                <a:solidFill>
                  <a:srgbClr val="FFFF00"/>
                </a:solidFill>
                <a:latin typeface="Century Schoolbook" panose="02040604050505020304" pitchFamily="18" charset="0"/>
              </a:rPr>
              <a:t>Direcciones de Registración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09600" y="121920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US" altLang="en-US" sz="3000">
                <a:latin typeface="Arial" panose="020B0604020202020204" pitchFamily="34" charset="0"/>
              </a:rPr>
              <a:t> </a:t>
            </a:r>
            <a:r>
              <a:rPr lang="es-US" altLang="en-US" sz="2800">
                <a:latin typeface="Century Schoolbook" panose="02040604050505020304" pitchFamily="18" charset="0"/>
              </a:rPr>
              <a:t>Escribe claramente.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US" altLang="en-US" sz="2800">
                <a:latin typeface="Century Schoolbook" panose="02040604050505020304" pitchFamily="18" charset="0"/>
              </a:rPr>
              <a:t> Completa la </a:t>
            </a:r>
            <a:r>
              <a:rPr lang="es-ES" altLang="en-US" sz="2800">
                <a:latin typeface="Century Schoolbook" panose="02040604050505020304" pitchFamily="18" charset="0"/>
              </a:rPr>
              <a:t>información personal en la parte  alta de la tarjeta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US" altLang="en-US" sz="2800">
                <a:latin typeface="Century Schoolbook" panose="02040604050505020304" pitchFamily="18" charset="0"/>
              </a:rPr>
              <a:t> Selecciona cursos para los dos semestres – Total 14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US" altLang="en-US" sz="2800">
                <a:latin typeface="Century Schoolbook" panose="02040604050505020304" pitchFamily="18" charset="0"/>
              </a:rPr>
              <a:t> </a:t>
            </a:r>
            <a:r>
              <a:rPr lang="es-ES" altLang="en-US" sz="2800">
                <a:latin typeface="Century Schoolbook" panose="02040604050505020304" pitchFamily="18" charset="0"/>
              </a:rPr>
              <a:t>Circula al título del curso y el número del curso para cada selección 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altLang="en-US" sz="2800">
                <a:latin typeface="Century Schoolbook" panose="02040604050505020304" pitchFamily="18" charset="0"/>
              </a:rPr>
              <a:t>Proporciona el título del curso y el número de cursos para 2 selecciones alternativas (1 para cada electiva) 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altLang="en-US" sz="2000">
                <a:latin typeface="Century Schoolbook" panose="02040604050505020304" pitchFamily="18" charset="0"/>
              </a:rPr>
              <a:t>Registración por la red a los curso se realizará dentro de las próximas dos semanas en las clases de Ciencias Sociales </a:t>
            </a:r>
            <a:endParaRPr lang="es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US" altLang="en-US" sz="1800">
              <a:latin typeface="Arial" panose="020B0604020202020204" pitchFamily="34" charset="0"/>
            </a:endParaRPr>
          </a:p>
        </p:txBody>
      </p:sp>
      <p:pic>
        <p:nvPicPr>
          <p:cNvPr id="21508" name="Picture 3" descr="C:\Documents and Settings\dethleft\Local Settings\Temporary Internet Files\Content.IE5\4AV0FAEX\MCj029556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7161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US" altLang="en-US" b="1" smtClean="0">
                <a:solidFill>
                  <a:srgbClr val="FFFF00"/>
                </a:solidFill>
                <a:latin typeface="Century Schoolbook" panose="02040604050505020304" pitchFamily="18" charset="0"/>
              </a:rPr>
              <a:t>Busca Ayuda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s-ES" sz="2800" dirty="0">
                <a:latin typeface="Century Schoolbook" pitchFamily="18" charset="0"/>
              </a:rPr>
              <a:t>Hay muchos recursos para </a:t>
            </a:r>
            <a:r>
              <a:rPr lang="es-ES" sz="2800" dirty="0" smtClean="0">
                <a:latin typeface="Century Schoolbook" pitchFamily="18" charset="0"/>
              </a:rPr>
              <a:t>tu </a:t>
            </a:r>
            <a:r>
              <a:rPr lang="es-ES" sz="2800" dirty="0">
                <a:latin typeface="Century Schoolbook" pitchFamily="18" charset="0"/>
              </a:rPr>
              <a:t>apoyo en la escuela </a:t>
            </a:r>
            <a:r>
              <a:rPr lang="es-ES" sz="2800" dirty="0" smtClean="0">
                <a:latin typeface="Century Schoolbook" pitchFamily="18" charset="0"/>
              </a:rPr>
              <a:t>secundaria.</a:t>
            </a:r>
            <a:endParaRPr lang="es-ES" sz="2800" dirty="0">
              <a:latin typeface="Century Schoolbook" pitchFamily="18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s-US" sz="2000" dirty="0" smtClean="0">
                <a:latin typeface="Century Schoolbook" pitchFamily="18" charset="0"/>
              </a:rPr>
              <a:t>Consejeros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s-US" sz="2000" dirty="0" smtClean="0">
                <a:latin typeface="Century Schoolbook" pitchFamily="18" charset="0"/>
              </a:rPr>
              <a:t>Administrador del Grado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s-US" sz="2000" dirty="0" smtClean="0">
                <a:latin typeface="Century Schoolbook" pitchFamily="18" charset="0"/>
              </a:rPr>
              <a:t>Enfermera de la Escuela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s-US" sz="2000" dirty="0" smtClean="0">
                <a:latin typeface="Century Schoolbook" pitchFamily="18" charset="0"/>
              </a:rPr>
              <a:t>Maestros/as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s-US" sz="2000" dirty="0" smtClean="0">
                <a:latin typeface="Century Schoolbook" pitchFamily="18" charset="0"/>
              </a:rPr>
              <a:t>Patrocinador de Clase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s-US" sz="2000" dirty="0" smtClean="0">
                <a:latin typeface="Century Schoolbook" pitchFamily="18" charset="0"/>
              </a:rPr>
              <a:t>Entrenador 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endParaRPr lang="es-US" sz="2000" dirty="0" smtClean="0">
              <a:latin typeface="Century Schoolbook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s-US" sz="2800" dirty="0" smtClean="0">
                <a:latin typeface="Century Schoolbook" pitchFamily="18" charset="0"/>
              </a:rPr>
              <a:t>Si necesitas ayuda, solo PREGUNTA.</a:t>
            </a:r>
            <a:endParaRPr lang="es-US" sz="2400" dirty="0" smtClean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286000"/>
            <a:ext cx="14478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62000" y="533400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S" altLang="en-US" sz="4000" b="1">
                <a:solidFill>
                  <a:srgbClr val="FFFF00"/>
                </a:solidFill>
                <a:latin typeface="Century Schoolbook" panose="02040604050505020304" pitchFamily="18" charset="0"/>
              </a:rPr>
              <a:t>Últimos Pensamientos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57200" y="1676400"/>
            <a:ext cx="74676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US" altLang="en-US">
                <a:latin typeface="Century Schoolbook" panose="02040604050505020304" pitchFamily="18" charset="0"/>
              </a:rPr>
              <a:t> Consulta con tus maestros y consejeros para determinar las clases apropiadas.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US" altLang="en-US" sz="1200">
              <a:latin typeface="Century Schoolbook" panose="020406040505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US" altLang="en-US">
                <a:latin typeface="Century Schoolbook" panose="02040604050505020304" pitchFamily="18" charset="0"/>
              </a:rPr>
              <a:t> Habla con tus padres/guardianes para decidir los cursos del próximo año.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533400"/>
            <a:ext cx="5867400" cy="1143000"/>
          </a:xfrm>
        </p:spPr>
        <p:txBody>
          <a:bodyPr/>
          <a:lstStyle/>
          <a:p>
            <a:r>
              <a:rPr lang="es-US" altLang="en-US" sz="6000" b="1" smtClean="0">
                <a:solidFill>
                  <a:srgbClr val="FFFF00"/>
                </a:solidFill>
                <a:latin typeface="Century Schoolbook" panose="02040604050505020304" pitchFamily="18" charset="0"/>
                <a:cs typeface="Tahoma" panose="020B0604030504040204" pitchFamily="34" charset="0"/>
              </a:rPr>
              <a:t>Preguntas?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1752600"/>
            <a:ext cx="7696200" cy="32766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US" altLang="en-US" sz="3600" smtClean="0">
                <a:latin typeface="Century Schoolbook" panose="02040604050505020304" pitchFamily="18" charset="0"/>
                <a:cs typeface="Tahoma" panose="020B0604030504040204" pitchFamily="34" charset="0"/>
              </a:rPr>
              <a:t>Si tienes una pregunta especifica sobre tus créditos o selecciones de curso, habla con tu consejero en la escuela.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4384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481013"/>
            <a:ext cx="7377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S" altLang="en-US" sz="4000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Objetivos </a:t>
            </a:r>
            <a:r>
              <a:rPr lang="es-US" altLang="en-US" sz="4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de Registración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28800" y="2209800"/>
            <a:ext cx="6019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S" altLang="en-US">
                <a:latin typeface="Century" panose="02040604050505020304" pitchFamily="18" charset="0"/>
              </a:rPr>
              <a:t> Requisitos para Graduación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S" altLang="en-US"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S" altLang="en-US">
                <a:latin typeface="Century" panose="02040604050505020304" pitchFamily="18" charset="0"/>
              </a:rPr>
              <a:t>Proceso de Registración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S" altLang="en-US"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US" altLang="en-US">
                <a:latin typeface="Century" panose="02040604050505020304" pitchFamily="18" charset="0"/>
              </a:rPr>
              <a:t> Distribución de Materiales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US" altLang="en-US" sz="1800"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s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US" altLang="en-US" sz="2400">
              <a:latin typeface="Arial" panose="020B0604020202020204" pitchFamily="34" charset="0"/>
            </a:endParaRPr>
          </a:p>
        </p:txBody>
      </p:sp>
      <p:pic>
        <p:nvPicPr>
          <p:cNvPr id="6148" name="Picture 6" descr="C:\Documents and Settings\wallerst\Local Settings\Temporary Internet Files\Content.IE5\0MC9ANIV\MCj0409945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368925"/>
            <a:ext cx="127476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C:\Documents and Settings\dethleft\Local Settings\Temporary Internet Files\Content.IE5\D1YGJGFO\MCj0440428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36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US" altLang="en-US" b="1" smtClean="0">
                <a:solidFill>
                  <a:srgbClr val="FFFF00"/>
                </a:solidFill>
                <a:latin typeface="Century Schoolbook" panose="02040604050505020304" pitchFamily="18" charset="0"/>
              </a:rPr>
              <a:t>Revisemos los</a:t>
            </a:r>
            <a:br>
              <a:rPr lang="es-US" altLang="en-US" b="1" smtClean="0">
                <a:solidFill>
                  <a:srgbClr val="FFFF00"/>
                </a:solidFill>
                <a:latin typeface="Century Schoolbook" panose="02040604050505020304" pitchFamily="18" charset="0"/>
              </a:rPr>
            </a:br>
            <a:r>
              <a:rPr lang="es-US" altLang="en-US" sz="3600" b="1" smtClean="0">
                <a:solidFill>
                  <a:srgbClr val="FFFF00"/>
                </a:solidFill>
                <a:latin typeface="Century Schoolbook" panose="02040604050505020304" pitchFamily="18" charset="0"/>
              </a:rPr>
              <a:t>Requisitos de Graduación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US" altLang="en-US" sz="2800" smtClean="0">
                <a:latin typeface="Century Schoolbook" panose="02040604050505020304" pitchFamily="18" charset="0"/>
              </a:rPr>
              <a:t>¡Toda las clases te dan créditos!</a:t>
            </a:r>
          </a:p>
          <a:p>
            <a:pPr eaLnBrk="1" hangingPunct="1"/>
            <a:r>
              <a:rPr lang="es-US" altLang="en-US" sz="2800" smtClean="0">
                <a:latin typeface="Century Schoolbook" panose="02040604050505020304" pitchFamily="18" charset="0"/>
              </a:rPr>
              <a:t>Necesitas 22 créditos para graduarte</a:t>
            </a:r>
          </a:p>
          <a:p>
            <a:pPr eaLnBrk="1" hangingPunct="1"/>
            <a:r>
              <a:rPr lang="es-US" altLang="en-US" sz="2800" smtClean="0">
                <a:latin typeface="Century Schoolbook" panose="02040604050505020304" pitchFamily="18" charset="0"/>
              </a:rPr>
              <a:t>Si no pasas una clase, tienes que tomarla otra vez en una clase de Intervención Para Graduarse o escuela de verano</a:t>
            </a:r>
          </a:p>
          <a:p>
            <a:pPr eaLnBrk="1" hangingPunct="1"/>
            <a:r>
              <a:rPr lang="es-US" altLang="en-US" sz="2800" smtClean="0">
                <a:latin typeface="Century Schoolbook" panose="02040604050505020304" pitchFamily="18" charset="0"/>
              </a:rPr>
              <a:t>Tienes que satis fechar los exámenes de HSA en Biología y Gobierno NSL. Debes que cumplir los requisitos en el examen de PARCC en Algebra 1 y Ingles 10</a:t>
            </a:r>
          </a:p>
          <a:p>
            <a:pPr eaLnBrk="1" hangingPunct="1"/>
            <a:r>
              <a:rPr lang="es-US" altLang="en-US" sz="2800" smtClean="0">
                <a:latin typeface="Century Schoolbook" panose="02040604050505020304" pitchFamily="18" charset="0"/>
              </a:rPr>
              <a:t>Necesitas </a:t>
            </a:r>
            <a:r>
              <a:rPr lang="es-US" altLang="en-US" sz="280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75</a:t>
            </a:r>
            <a:r>
              <a:rPr lang="es-US" altLang="en-US" sz="2800" smtClean="0">
                <a:latin typeface="Century Schoolbook" panose="02040604050505020304" pitchFamily="18" charset="0"/>
              </a:rPr>
              <a:t> horas comunitarias (SSL)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9091" r="24545" b="13329"/>
          <a:stretch>
            <a:fillRect/>
          </a:stretch>
        </p:blipFill>
        <p:spPr bwMode="auto">
          <a:xfrm>
            <a:off x="1905000" y="304800"/>
            <a:ext cx="533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S" altLang="en-US" sz="4400" b="1">
                <a:solidFill>
                  <a:srgbClr val="FFFF00"/>
                </a:solidFill>
                <a:latin typeface="Century Schoolbook" panose="02040604050505020304" pitchFamily="18" charset="0"/>
              </a:rPr>
              <a:t>Haciendo Decisiones de Curso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600200"/>
            <a:ext cx="8229600" cy="2971800"/>
          </a:xfrm>
          <a:prstGeom prst="rect">
            <a:avLst/>
          </a:prstGeom>
        </p:spPr>
        <p:txBody>
          <a:bodyPr/>
          <a:lstStyle/>
          <a:p>
            <a:pPr marL="525463" indent="-457200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US" sz="3200" dirty="0">
                <a:latin typeface="Century" pitchFamily="18" charset="0"/>
                <a:cs typeface="+mn-cs"/>
              </a:rPr>
              <a:t>Considera cursos de honor y AP</a:t>
            </a:r>
            <a:endParaRPr lang="es-US" sz="1200" dirty="0">
              <a:latin typeface="Century" pitchFamily="18" charset="0"/>
              <a:cs typeface="+mn-cs"/>
            </a:endParaRPr>
          </a:p>
          <a:p>
            <a:pPr marL="525463" indent="-457200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ES" sz="3200" dirty="0">
                <a:latin typeface="Century" pitchFamily="18" charset="0"/>
                <a:cs typeface="+mn-cs"/>
              </a:rPr>
              <a:t>Tener en cuenta las expectativas y el compromiso de los cursos que son adelantados</a:t>
            </a:r>
          </a:p>
          <a:p>
            <a:pPr marL="525463" indent="-457200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es-US" sz="1200" dirty="0">
              <a:latin typeface="Century" pitchFamily="18" charset="0"/>
              <a:cs typeface="+mn-cs"/>
            </a:endParaRPr>
          </a:p>
          <a:p>
            <a:pPr marL="525463" indent="-457200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ES" sz="3200" dirty="0">
                <a:latin typeface="Century" pitchFamily="18" charset="0"/>
                <a:cs typeface="+mn-cs"/>
              </a:rPr>
              <a:t>Comprométete en el reto de aprendizaje</a:t>
            </a:r>
          </a:p>
          <a:p>
            <a:pPr marL="525463" indent="-457200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endParaRPr lang="es-US" sz="1200" dirty="0">
              <a:latin typeface="Century" pitchFamily="18" charset="0"/>
              <a:cs typeface="+mn-cs"/>
            </a:endParaRPr>
          </a:p>
          <a:p>
            <a:pPr marL="525463" indent="-457200" eaLnBrk="1" hangingPunct="1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  <a:defRPr/>
            </a:pPr>
            <a:r>
              <a:rPr lang="es-US" sz="3200" dirty="0">
                <a:latin typeface="Century" pitchFamily="18" charset="0"/>
                <a:cs typeface="+mn-cs"/>
              </a:rPr>
              <a:t>Identifica cursos alternativos (electivos)</a:t>
            </a:r>
          </a:p>
        </p:txBody>
      </p:sp>
      <p:pic>
        <p:nvPicPr>
          <p:cNvPr id="12292" name="Picture 5" descr="MCj039827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0"/>
            <a:ext cx="13350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7620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  <a:cs typeface="Arial" charset="0"/>
              </a:rPr>
              <a:t>Considera Careras en Tecnología como una Opción (Edison)</a:t>
            </a:r>
            <a:endParaRPr lang="es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 Schoolbook" pitchFamily="18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9144000" cy="624786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eaLnBrk="1" hangingPunct="1">
              <a:defRPr/>
            </a:pPr>
            <a:r>
              <a:rPr lang="es-ES" sz="2000" dirty="0">
                <a:latin typeface="Century Schoolbook" pitchFamily="18" charset="0"/>
                <a:cs typeface="Arial" charset="0"/>
              </a:rPr>
              <a:t>Impresión, Gráficos y Medios Electrónicos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Biotecnología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Careras en Medicina</a:t>
            </a:r>
          </a:p>
          <a:p>
            <a:pPr eaLnBrk="1" hangingPunct="1">
              <a:defRPr/>
            </a:pPr>
            <a:r>
              <a:rPr lang="es-ES" sz="2000" dirty="0">
                <a:latin typeface="Century Schoolbook" pitchFamily="18" charset="0"/>
                <a:cs typeface="Arial" charset="0"/>
              </a:rPr>
              <a:t>Fundamentos de la Edificación y Tecnología en Construcción 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Carpintería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Electricidad (Construcción)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Calefacción/Aire Acondiciono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Técnico de Emergencias Médicas (EMT)</a:t>
            </a: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endParaRPr lang="es-US" sz="2000" dirty="0">
              <a:latin typeface="Verdan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Albañilería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Plomería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Cosmetología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Hostelería y Turismo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Tecnología de Uñas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Gestión de Restaurante Profesional</a:t>
            </a:r>
          </a:p>
          <a:p>
            <a:pPr eaLnBrk="1" hangingPunct="1">
              <a:defRPr/>
            </a:pPr>
            <a:r>
              <a:rPr lang="es-ES" sz="2000" dirty="0">
                <a:latin typeface="Century Schoolbook" pitchFamily="18" charset="0"/>
                <a:cs typeface="Arial" charset="0"/>
              </a:rPr>
              <a:t>Operaciones de Red y Programación</a:t>
            </a:r>
            <a:endParaRPr lang="es-US" sz="2000" dirty="0">
              <a:latin typeface="Century Schoolbook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Diseño Interior</a:t>
            </a:r>
          </a:p>
          <a:p>
            <a:pPr eaLnBrk="1" hangingPunct="1">
              <a:defRPr/>
            </a:pPr>
            <a:r>
              <a:rPr lang="es-ES" sz="2000" dirty="0">
                <a:latin typeface="Century Schoolbook" pitchFamily="18" charset="0"/>
                <a:cs typeface="Arial" charset="0"/>
              </a:rPr>
              <a:t>Redacción y Tecnología de Diseño</a:t>
            </a:r>
          </a:p>
          <a:p>
            <a:pPr eaLnBrk="1" hangingPunct="1">
              <a:defRPr/>
            </a:pPr>
            <a:r>
              <a:rPr lang="es-ES" sz="2000" dirty="0">
                <a:latin typeface="Century Schoolbook" pitchFamily="18" charset="0"/>
                <a:cs typeface="Arial" charset="0"/>
              </a:rPr>
              <a:t>Auto Body Tecnología de Reparación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Tecnología Automotriz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Fundamentos de la Automoción</a:t>
            </a:r>
          </a:p>
          <a:p>
            <a:pPr eaLnBrk="1" hangingPunct="1">
              <a:defRPr/>
            </a:pPr>
            <a:r>
              <a:rPr lang="es-US" sz="2000" dirty="0">
                <a:latin typeface="Century Schoolbook" pitchFamily="18" charset="0"/>
                <a:cs typeface="Arial" charset="0"/>
              </a:rPr>
              <a:t>                           </a:t>
            </a:r>
          </a:p>
        </p:txBody>
      </p:sp>
      <p:pic>
        <p:nvPicPr>
          <p:cNvPr id="14340" name="Picture 6" descr="C:\Documents and Settings\wallerst\Local Settings\Temporary Internet Files\Content.IE5\5VOTNJ0R\MCj044128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727">
            <a:off x="8080375" y="2019300"/>
            <a:ext cx="6191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C:\Documents and Settings\wallerst\Local Settings\Temporary Internet Files\Content.IE5\348XOHDV\MCj0441281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540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C:\Documents and Settings\wallerst\Local Settings\Temporary Internet Files\Content.IE5\5VOTNJ0R\MCj0424616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5895">
            <a:off x="6202363" y="1223963"/>
            <a:ext cx="142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C:\Documents and Settings\wallerst\Local Settings\Temporary Internet Files\Content.IE5\348XOHDV\MCj0415984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0">
            <a:off x="2725738" y="4979988"/>
            <a:ext cx="15875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C:\Documents and Settings\wallerst\Local Settings\Temporary Internet Files\Content.IE5\348XOHDV\MCj0436011000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76813"/>
            <a:ext cx="140335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3" descr="C:\Documents and Settings\wallerst\Local Settings\Temporary Internet Files\Content.IE5\UP6BXI67\MCj0432604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511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7" descr="C:\Documents and Settings\wallerst\Local Settings\Temporary Internet Files\Content.IE5\348XOHDV\MCj0440351000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1065">
            <a:off x="3086100" y="13843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9" descr="C:\Program Files\Microsoft Office\MEDIA\CAGCAT10\j0278882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768600"/>
            <a:ext cx="9048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"/>
            <a:ext cx="8229600" cy="668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US" sz="2000" b="1" dirty="0">
                <a:solidFill>
                  <a:srgbClr val="FFFF00"/>
                </a:solidFill>
                <a:latin typeface="Century Schoolbook" pitchFamily="18" charset="0"/>
                <a:cs typeface="Arial" charset="0"/>
              </a:rPr>
              <a:t>GRADÚATE de la Escuela Superior con CRÉDITO UNIVERSITARIO </a:t>
            </a:r>
          </a:p>
          <a:p>
            <a:pPr algn="ctr" eaLnBrk="1" hangingPunct="1">
              <a:defRPr/>
            </a:pPr>
            <a:r>
              <a:rPr lang="es-US" sz="1200" dirty="0">
                <a:solidFill>
                  <a:srgbClr val="FFFF00"/>
                </a:solidFill>
                <a:latin typeface="Century Schoolbook" pitchFamily="18" charset="0"/>
                <a:cs typeface="Arial" charset="0"/>
              </a:rPr>
              <a:t>(Montgomery College)</a:t>
            </a:r>
          </a:p>
          <a:p>
            <a:pPr eaLnBrk="1" hangingPunct="1">
              <a:defRPr/>
            </a:pPr>
            <a:r>
              <a:rPr lang="es-US" sz="1050" dirty="0">
                <a:latin typeface="Arial" charset="0"/>
                <a:cs typeface="Arial" charset="0"/>
              </a:rPr>
              <a:t>¿</a:t>
            </a:r>
            <a:r>
              <a:rPr lang="es-US" dirty="0">
                <a:latin typeface="Century Schoolbook" pitchFamily="18" charset="0"/>
                <a:cs typeface="Arial" charset="0"/>
              </a:rPr>
              <a:t>Porque debes considerar tomando cursos en Montgomery College (MC)?</a:t>
            </a:r>
          </a:p>
          <a:p>
            <a:pPr eaLnBrk="1" hangingPunct="1">
              <a:defRPr/>
            </a:pPr>
            <a:r>
              <a:rPr lang="es-US" sz="1600" dirty="0">
                <a:latin typeface="Century Schoolbook" pitchFamily="18" charset="0"/>
                <a:cs typeface="Arial" charset="0"/>
              </a:rPr>
              <a:t>	•   </a:t>
            </a:r>
            <a:r>
              <a:rPr lang="es-US" dirty="0">
                <a:latin typeface="Century Schoolbook" pitchFamily="18" charset="0"/>
                <a:cs typeface="Arial" charset="0"/>
              </a:rPr>
              <a:t>Puedes obtener crédito universitario 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•  Puedes obtener </a:t>
            </a:r>
            <a:r>
              <a:rPr lang="es-ES" dirty="0">
                <a:latin typeface="Century Schoolbook" pitchFamily="18" charset="0"/>
                <a:cs typeface="Arial" charset="0"/>
              </a:rPr>
              <a:t>experiencia y conocimiento de el rigor/ expectativas universitarias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•   ¡Vas a ahorrar dinero!</a:t>
            </a:r>
          </a:p>
          <a:p>
            <a:pPr eaLnBrk="1" hangingPunct="1">
              <a:defRPr/>
            </a:pPr>
            <a:endParaRPr lang="es-US" sz="1200" dirty="0">
              <a:latin typeface="Century Schoolbook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¿Quien puede tomar cursos en MC?</a:t>
            </a:r>
          </a:p>
          <a:p>
            <a:pPr eaLnBrk="1" hangingPunct="1">
              <a:defRPr/>
            </a:pPr>
            <a:r>
              <a:rPr lang="es-US" sz="1600" dirty="0">
                <a:latin typeface="Century Schoolbook" pitchFamily="18" charset="0"/>
                <a:cs typeface="Arial" charset="0"/>
              </a:rPr>
              <a:t>	•   </a:t>
            </a:r>
            <a:r>
              <a:rPr lang="es-US" dirty="0">
                <a:latin typeface="Century Schoolbook" pitchFamily="18" charset="0"/>
                <a:cs typeface="Arial" charset="0"/>
              </a:rPr>
              <a:t>Los estudiantes de ultimo año con un CGPA de 2.75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•  </a:t>
            </a:r>
            <a:r>
              <a:rPr lang="es-ES" dirty="0">
                <a:latin typeface="Century Schoolbook" pitchFamily="18" charset="0"/>
                <a:cs typeface="Arial" charset="0"/>
              </a:rPr>
              <a:t>Debes cumplir los requisitos de colocación a través de</a:t>
            </a:r>
            <a:endParaRPr lang="es-US" dirty="0">
              <a:latin typeface="Century Schoolbook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	o   Accuplacer o 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	o  Puntación de 550 o mas alto en la parte verbal y matemáticas del SAT o 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	o  Puntuación de al menos 24 en el ACT 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•   </a:t>
            </a:r>
            <a:r>
              <a:rPr lang="es-ES" dirty="0">
                <a:latin typeface="Century Schoolbook" pitchFamily="18" charset="0"/>
                <a:cs typeface="Arial" charset="0"/>
              </a:rPr>
              <a:t>Debes tener al menos 16 años de edad</a:t>
            </a:r>
          </a:p>
          <a:p>
            <a:pPr eaLnBrk="1" hangingPunct="1">
              <a:defRPr/>
            </a:pPr>
            <a:endParaRPr lang="es-US" sz="1200" dirty="0">
              <a:latin typeface="Century Schoolbook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¿Cómo se inscribe en cursos de MC para el Otoño del 2016?</a:t>
            </a:r>
          </a:p>
          <a:p>
            <a:pPr eaLnBrk="1" hangingPunct="1">
              <a:defRPr/>
            </a:pPr>
            <a:r>
              <a:rPr lang="es-US" sz="1600" dirty="0">
                <a:latin typeface="Century Schoolbook" pitchFamily="18" charset="0"/>
                <a:cs typeface="Arial" charset="0"/>
              </a:rPr>
              <a:t>	</a:t>
            </a:r>
            <a:r>
              <a:rPr lang="es-US" dirty="0">
                <a:latin typeface="Century Schoolbook" pitchFamily="18" charset="0"/>
                <a:cs typeface="Arial" charset="0"/>
              </a:rPr>
              <a:t>•   </a:t>
            </a:r>
            <a:r>
              <a:rPr lang="es-ES" dirty="0">
                <a:latin typeface="Century Schoolbook" pitchFamily="18" charset="0"/>
                <a:cs typeface="Arial" charset="0"/>
              </a:rPr>
              <a:t>Reúnete con tu consejero antes del 7 de abril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•   </a:t>
            </a:r>
            <a:r>
              <a:rPr lang="es-ES" dirty="0">
                <a:latin typeface="Century Schoolbook" pitchFamily="18" charset="0"/>
                <a:cs typeface="Arial" charset="0"/>
              </a:rPr>
              <a:t>Completa lo siguiente antes  del 12 de junio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	o  La aplicación de Montgomery College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	o  Tomar el SAT, ACT o Accuplacer</a:t>
            </a:r>
          </a:p>
          <a:p>
            <a:pPr eaLnBrk="1" hangingPunct="1">
              <a:defRPr/>
            </a:pPr>
            <a:r>
              <a:rPr lang="es-US" dirty="0">
                <a:latin typeface="Century Schoolbook" pitchFamily="18" charset="0"/>
                <a:cs typeface="Arial" charset="0"/>
              </a:rPr>
              <a:t>		o  Completa la aplicación de Doble Inscripción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458200" cy="685800"/>
          </a:xfrm>
        </p:spPr>
        <p:txBody>
          <a:bodyPr/>
          <a:lstStyle/>
          <a:p>
            <a:pPr eaLnBrk="1" hangingPunct="1"/>
            <a:r>
              <a:rPr lang="es-ES" altLang="en-US" sz="3600" dirty="0" smtClean="0">
                <a:solidFill>
                  <a:srgbClr val="FFFF00"/>
                </a:solidFill>
                <a:latin typeface="Century Schoolbook" panose="02040604050505020304" pitchFamily="18" charset="0"/>
                <a:cs typeface="Tahoma" panose="020B0604030504040204" pitchFamily="34" charset="0"/>
              </a:rPr>
              <a:t>Como un Estudiante Típico del Primer Año se Mira en la Universidad de Maryland </a:t>
            </a:r>
            <a:endParaRPr lang="es-US" altLang="en-US" sz="3600" dirty="0" smtClean="0">
              <a:solidFill>
                <a:srgbClr val="FFFF00"/>
              </a:solidFill>
              <a:latin typeface="Century Schoolbook" panose="02040604050505020304" pitchFamily="18" charset="0"/>
              <a:cs typeface="Tahom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3058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Según lo prescrito por la Junta de Regentes, la universidad espera que todos los solicitantes, como mínimo, haigan completado los siguientes cursos antes de graduarse</a:t>
            </a:r>
            <a:r>
              <a:rPr lang="es-U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		4 años de ingles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		3 años de matemáticas, Alg. 1 &amp; 2, Geometría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		3 años de ciencia en 2 áreas, min. 2 experiencias en laboratorios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		3 años de historia o ciencia sociales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		2 años de idioma extranjero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US" altLang="en-US" sz="1800" smtClean="0">
              <a:latin typeface="Century Schoolbook" panose="02040604050505020304" pitchFamily="18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Los criterios anteriores representan los requisitos mínimos de admisión. Los candidatos seleccionados normalmente exceden el mínimo e incluyen varios cursos de honores y / o cursos de AP y electivas académicas adicionales.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US" altLang="en-US" sz="1800" smtClean="0">
              <a:latin typeface="Century Schoolbook" panose="02040604050505020304" pitchFamily="18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n-US" sz="1800" smtClean="0">
                <a:latin typeface="Century Schoolbook" panose="02040604050505020304" pitchFamily="18" charset="0"/>
                <a:cs typeface="Tahoma" panose="020B0604030504040204" pitchFamily="34" charset="0"/>
              </a:rPr>
              <a:t>Un cuarto año de matemáticas es muy recomendable!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US" altLang="en-US" sz="1800" smtClean="0">
              <a:latin typeface="Arial" panose="020B0604020202020204" pitchFamily="34" charset="0"/>
            </a:endParaRPr>
          </a:p>
        </p:txBody>
      </p:sp>
      <p:pic>
        <p:nvPicPr>
          <p:cNvPr id="17412" name="Picture 2" descr="http://creditcardforum.com/blog/wp-content/uploads/2009/06/maryland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953000"/>
            <a:ext cx="1844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620000" cy="838200"/>
          </a:xfrm>
        </p:spPr>
        <p:txBody>
          <a:bodyPr/>
          <a:lstStyle/>
          <a:p>
            <a:pPr eaLnBrk="1" hangingPunct="1"/>
            <a:r>
              <a:rPr lang="es-ES" altLang="en-US" sz="2800" dirty="0" smtClean="0">
                <a:solidFill>
                  <a:srgbClr val="FFFF00"/>
                </a:solidFill>
                <a:latin typeface="Century Schoolbook" panose="02040604050505020304" pitchFamily="18" charset="0"/>
                <a:cs typeface="Tahoma" panose="020B0604030504040204" pitchFamily="34" charset="0"/>
              </a:rPr>
              <a:t>Como un Estudiante Típico del Primer Año se Mira en la Universidad de Maryland ( 2018)</a:t>
            </a:r>
            <a:endParaRPr lang="es-US" altLang="en-US" sz="2800" b="1" dirty="0" smtClean="0">
              <a:solidFill>
                <a:srgbClr val="FFFF00"/>
              </a:solidFill>
              <a:latin typeface="Century Schoolbook" panose="02040604050505020304" pitchFamily="18" charset="0"/>
              <a:cs typeface="Tahom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743200"/>
            <a:ext cx="81534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US" altLang="en-US" sz="2400" b="1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2400" b="1" dirty="0" err="1" smtClean="0">
                <a:latin typeface="Century Schoolbook" panose="02040604050505020304" pitchFamily="18" charset="0"/>
              </a:rPr>
              <a:t>SAT</a:t>
            </a:r>
            <a:r>
              <a:rPr lang="es-US" altLang="en-US" sz="2400" b="1" dirty="0" smtClean="0">
                <a:latin typeface="Century Schoolbook" panose="02040604050505020304" pitchFamily="18" charset="0"/>
              </a:rPr>
              <a:t> 25</a:t>
            </a:r>
            <a:r>
              <a:rPr lang="es-US" altLang="en-US" sz="2400" b="1" baseline="30000" dirty="0" smtClean="0">
                <a:latin typeface="Century Schoolbook" panose="02040604050505020304" pitchFamily="18" charset="0"/>
              </a:rPr>
              <a:t>th</a:t>
            </a:r>
            <a:r>
              <a:rPr lang="es-US" altLang="en-US" sz="2400" b="1" dirty="0" smtClean="0">
                <a:latin typeface="Century Schoolbook" panose="02040604050505020304" pitchFamily="18" charset="0"/>
              </a:rPr>
              <a:t>-75</a:t>
            </a:r>
            <a:r>
              <a:rPr lang="es-US" altLang="en-US" sz="2400" b="1" baseline="30000" dirty="0" smtClean="0">
                <a:latin typeface="Century Schoolbook" panose="02040604050505020304" pitchFamily="18" charset="0"/>
              </a:rPr>
              <a:t>th</a:t>
            </a:r>
            <a:r>
              <a:rPr lang="es-US" altLang="en-US" sz="2400" b="1" dirty="0" smtClean="0">
                <a:latin typeface="Century Schoolbook" panose="02040604050505020304" pitchFamily="18" charset="0"/>
              </a:rPr>
              <a:t> percentil		1320-1480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2400" b="1" dirty="0" err="1" smtClean="0">
                <a:latin typeface="Century Schoolbook" panose="02040604050505020304" pitchFamily="18" charset="0"/>
              </a:rPr>
              <a:t>ACT</a:t>
            </a:r>
            <a:r>
              <a:rPr lang="es-US" altLang="en-US" sz="2400" b="1" dirty="0" smtClean="0">
                <a:latin typeface="Century Schoolbook" panose="02040604050505020304" pitchFamily="18" charset="0"/>
              </a:rPr>
              <a:t> 25</a:t>
            </a:r>
            <a:r>
              <a:rPr lang="es-US" altLang="en-US" sz="2400" b="1" baseline="30000" dirty="0" smtClean="0">
                <a:latin typeface="Century Schoolbook" panose="02040604050505020304" pitchFamily="18" charset="0"/>
              </a:rPr>
              <a:t>th</a:t>
            </a:r>
            <a:r>
              <a:rPr lang="es-US" altLang="en-US" sz="2400" b="1" dirty="0" smtClean="0">
                <a:latin typeface="Century Schoolbook" panose="02040604050505020304" pitchFamily="18" charset="0"/>
              </a:rPr>
              <a:t>-75</a:t>
            </a:r>
            <a:r>
              <a:rPr lang="es-US" altLang="en-US" sz="2400" b="1" baseline="30000" dirty="0" smtClean="0">
                <a:latin typeface="Century Schoolbook" panose="02040604050505020304" pitchFamily="18" charset="0"/>
              </a:rPr>
              <a:t>th</a:t>
            </a:r>
            <a:r>
              <a:rPr lang="es-US" altLang="en-US" sz="2400" b="1" dirty="0" smtClean="0">
                <a:latin typeface="Century Schoolbook" panose="02040604050505020304" pitchFamily="18" charset="0"/>
              </a:rPr>
              <a:t> percentil		30-34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US" altLang="en-US" sz="2400" b="1" dirty="0" smtClean="0">
              <a:latin typeface="Century Schoolbook" panose="020406040505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2400" b="1" dirty="0" smtClean="0">
                <a:latin typeface="Century Schoolbook" panose="02040604050505020304" pitchFamily="18" charset="0"/>
              </a:rPr>
              <a:t>Numero que Aplicaron		32,000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US" altLang="en-US" sz="2400" b="1" dirty="0" smtClean="0">
                <a:latin typeface="Century Schoolbook" panose="02040604050505020304" pitchFamily="18" charset="0"/>
              </a:rPr>
              <a:t>Numero que Inscribieron	4,300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US" altLang="en-US" sz="1400" b="1" dirty="0" smtClean="0"/>
          </a:p>
        </p:txBody>
      </p:sp>
      <p:pic>
        <p:nvPicPr>
          <p:cNvPr id="19460" name="Picture 2" descr="http://upload.wikimedia.org/wikipedia/en/thumb/4/4a/University_of_Maryland_seal.png/200px-University_of_Maryland_s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547</Words>
  <Application>Microsoft Office PowerPoint</Application>
  <PresentationFormat>On-screen Show (4:3)</PresentationFormat>
  <Paragraphs>131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</vt:lpstr>
      <vt:lpstr>Century Schoolbook</vt:lpstr>
      <vt:lpstr>Tahoma</vt:lpstr>
      <vt:lpstr>Verdana</vt:lpstr>
      <vt:lpstr>Wingdings</vt:lpstr>
      <vt:lpstr>Office Theme</vt:lpstr>
      <vt:lpstr> Registración para Estudiantes en el  Noveno, Decimo o Undécimo Grados    </vt:lpstr>
      <vt:lpstr>PowerPoint Presentation</vt:lpstr>
      <vt:lpstr>Revisemos los Requisitos de Graduación</vt:lpstr>
      <vt:lpstr>PowerPoint Presentation</vt:lpstr>
      <vt:lpstr>PowerPoint Presentation</vt:lpstr>
      <vt:lpstr>PowerPoint Presentation</vt:lpstr>
      <vt:lpstr>PowerPoint Presentation</vt:lpstr>
      <vt:lpstr>Como un Estudiante Típico del Primer Año se Mira en la Universidad de Maryland </vt:lpstr>
      <vt:lpstr>Como un Estudiante Típico del Primer Año se Mira en la Universidad de Maryland ( 2018)</vt:lpstr>
      <vt:lpstr>PowerPoint Presentation</vt:lpstr>
      <vt:lpstr>Busca Ayuda</vt:lpstr>
      <vt:lpstr>PowerPoint Presentation</vt:lpstr>
      <vt:lpstr>Preguntas?</vt:lpstr>
    </vt:vector>
  </TitlesOfParts>
  <Company>Montgomery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Success: Strategies from Counseling Services</dc:title>
  <dc:creator>mcps</dc:creator>
  <cp:lastModifiedBy>Marzen, Catherine P</cp:lastModifiedBy>
  <cp:revision>200</cp:revision>
  <cp:lastPrinted>2016-01-11T14:31:33Z</cp:lastPrinted>
  <dcterms:created xsi:type="dcterms:W3CDTF">2008-02-20T14:50:52Z</dcterms:created>
  <dcterms:modified xsi:type="dcterms:W3CDTF">2019-04-11T15:28:28Z</dcterms:modified>
</cp:coreProperties>
</file>