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0" r:id="rId3"/>
    <p:sldId id="341" r:id="rId4"/>
    <p:sldId id="313" r:id="rId5"/>
    <p:sldId id="329" r:id="rId6"/>
    <p:sldId id="314" r:id="rId7"/>
    <p:sldId id="321" r:id="rId8"/>
    <p:sldId id="320" r:id="rId9"/>
    <p:sldId id="316" r:id="rId10"/>
    <p:sldId id="330" r:id="rId11"/>
    <p:sldId id="317" r:id="rId12"/>
    <p:sldId id="310" r:id="rId13"/>
    <p:sldId id="312" r:id="rId14"/>
    <p:sldId id="324" r:id="rId15"/>
    <p:sldId id="326" r:id="rId16"/>
    <p:sldId id="325" r:id="rId17"/>
    <p:sldId id="334" r:id="rId18"/>
    <p:sldId id="323" r:id="rId19"/>
    <p:sldId id="328" r:id="rId20"/>
    <p:sldId id="331" r:id="rId21"/>
    <p:sldId id="333" r:id="rId22"/>
    <p:sldId id="332" r:id="rId23"/>
    <p:sldId id="335" r:id="rId24"/>
    <p:sldId id="336" r:id="rId25"/>
    <p:sldId id="338" r:id="rId26"/>
    <p:sldId id="337" r:id="rId27"/>
    <p:sldId id="339" r:id="rId28"/>
    <p:sldId id="258" r:id="rId29"/>
    <p:sldId id="327" r:id="rId30"/>
    <p:sldId id="31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6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BCEF-8ABF-44E5-96A3-7A67652C1C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AAA2-291A-48CF-8273-272A9AE9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71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BCEF-8ABF-44E5-96A3-7A67652C1C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AAA2-291A-48CF-8273-272A9AE9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4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BCEF-8ABF-44E5-96A3-7A67652C1C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AAA2-291A-48CF-8273-272A9AE9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2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BCEF-8ABF-44E5-96A3-7A67652C1C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AAA2-291A-48CF-8273-272A9AE9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57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BCEF-8ABF-44E5-96A3-7A67652C1C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AAA2-291A-48CF-8273-272A9AE9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20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BCEF-8ABF-44E5-96A3-7A67652C1C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AAA2-291A-48CF-8273-272A9AE9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84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BCEF-8ABF-44E5-96A3-7A67652C1C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AAA2-291A-48CF-8273-272A9AE9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95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BCEF-8ABF-44E5-96A3-7A67652C1C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AAA2-291A-48CF-8273-272A9AE9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2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BCEF-8ABF-44E5-96A3-7A67652C1C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AAA2-291A-48CF-8273-272A9AE9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54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BCEF-8ABF-44E5-96A3-7A67652C1C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AAA2-291A-48CF-8273-272A9AE9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51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BCEF-8ABF-44E5-96A3-7A67652C1C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AAA2-291A-48CF-8273-272A9AE9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32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1BCEF-8ABF-44E5-96A3-7A67652C1C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BAAA2-291A-48CF-8273-272A9AE9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5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witter.com/MCPSSafety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://www.montgomeryschoolsmd.org/departments/facilities/safety/index.aspx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ontgomeryschoolsmd.org/departments/facilities/safety/bloodborne.aspx#exposur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tgomeryschoolsmd.org/departments/facilities/safety/index.aspx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32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tgomeryschoolsmd.org/departments/facilities/safety/index.aspx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tgomeryschoolsmd.org/departments/facilities/safety/index.aspx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m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tgomeryschoolsmd.org/departments/facilities/safety/index.aspx" TargetMode="External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ontgomeryschoolsmd.org/departments/facilities/safety/index.aspx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63" y="0"/>
            <a:ext cx="1068360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1128" y="772375"/>
            <a:ext cx="9144000" cy="846875"/>
          </a:xfrm>
        </p:spPr>
        <p:txBody>
          <a:bodyPr>
            <a:normAutofit fontScale="90000"/>
          </a:bodyPr>
          <a:lstStyle/>
          <a:p>
            <a:r>
              <a:rPr lang="en-US" sz="6600" dirty="0" smtClean="0"/>
              <a:t>Safety and You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6663" y="4143375"/>
            <a:ext cx="10204597" cy="1251186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August 29, 2018</a:t>
            </a:r>
          </a:p>
          <a:p>
            <a:endParaRPr lang="en-US" sz="900" dirty="0"/>
          </a:p>
          <a:p>
            <a:r>
              <a:rPr lang="en-US" sz="3600" dirty="0" smtClean="0"/>
              <a:t>Peter </a:t>
            </a:r>
            <a:r>
              <a:rPr lang="en-US" sz="3600" dirty="0"/>
              <a:t>Park, Team </a:t>
            </a:r>
            <a:r>
              <a:rPr lang="en-US" sz="3600" dirty="0" smtClean="0"/>
              <a:t>Leader</a:t>
            </a:r>
            <a:endParaRPr lang="en-US" sz="900" dirty="0"/>
          </a:p>
        </p:txBody>
      </p:sp>
      <p:pic>
        <p:nvPicPr>
          <p:cNvPr id="4" name="Picture 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779" y="5631569"/>
            <a:ext cx="3227806" cy="106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00" y="5762625"/>
            <a:ext cx="2667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438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380" y="1042278"/>
            <a:ext cx="6615405" cy="56703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6230" y="145657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Hazardous Chemicals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24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64311" y="1442658"/>
            <a:ext cx="11691257" cy="44600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DO NOT TRY TO CLEAN THE SPILL!</a:t>
            </a:r>
            <a:endParaRPr lang="en-US" altLang="en-US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 smtClean="0">
                <a:latin typeface="Calibri" panose="020F0502020204030204" pitchFamily="34" charset="0"/>
              </a:rPr>
              <a:t>Evacuate, isolate the room or immediate area and open windows and turn off HVAC if can be done safely (Shelter in Place, if needed)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 smtClean="0">
                <a:latin typeface="Calibri" panose="020F0502020204030204" pitchFamily="34" charset="0"/>
              </a:rPr>
              <a:t>Call </a:t>
            </a:r>
            <a:r>
              <a:rPr lang="en-US" altLang="en-US" dirty="0">
                <a:latin typeface="Calibri" panose="020F0502020204030204" pitchFamily="34" charset="0"/>
              </a:rPr>
              <a:t>911 if immediate help is needed or there are injuries</a:t>
            </a:r>
            <a:endParaRPr lang="en-US" altLang="en-US" sz="1400" dirty="0" smtClean="0">
              <a:latin typeface="Calibri" panose="020F0502020204030204" pitchFamily="34" charset="0"/>
            </a:endParaRP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 smtClean="0">
                <a:latin typeface="Calibri" panose="020F0502020204030204" pitchFamily="34" charset="0"/>
              </a:rPr>
              <a:t>Sequester </a:t>
            </a:r>
            <a:r>
              <a:rPr lang="en-US" altLang="en-US" dirty="0">
                <a:latin typeface="Calibri" panose="020F0502020204030204" pitchFamily="34" charset="0"/>
              </a:rPr>
              <a:t>potentially contaminated materials and occupants in nearby hall or room, if possible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 smtClean="0">
                <a:latin typeface="Calibri" panose="020F0502020204030204" pitchFamily="34" charset="0"/>
              </a:rPr>
              <a:t>Provide </a:t>
            </a:r>
            <a:r>
              <a:rPr lang="en-US" altLang="en-US" dirty="0">
                <a:latin typeface="Calibri" panose="020F0502020204030204" pitchFamily="34" charset="0"/>
              </a:rPr>
              <a:t>first aid, as needed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 smtClean="0">
                <a:latin typeface="Calibri" panose="020F0502020204030204" pitchFamily="34" charset="0"/>
              </a:rPr>
              <a:t>Contact SSP (240-314-1070; 301-370-2141) or Maintenance (240-740-2500)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90600" y="153749"/>
            <a:ext cx="9366380" cy="128890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  <a:defRPr/>
            </a:pPr>
            <a:r>
              <a:rPr lang="en-US" sz="37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Hazardous Chemicals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if you have a large chemical (or any mercury) spill?</a:t>
            </a:r>
            <a:endParaRPr lang="en-US" sz="3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06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25" y="1140978"/>
            <a:ext cx="9330118" cy="48665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6230" y="145657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Hazardous Chemicals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672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7" y="1132885"/>
            <a:ext cx="8868869" cy="4874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6230" y="145657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Hazardous Chemicals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18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2" y="1371601"/>
            <a:ext cx="5626661" cy="4219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330" y="1371601"/>
            <a:ext cx="5788501" cy="4341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0046" y="153749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Fire Hazards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34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18" y="1264379"/>
            <a:ext cx="6797311" cy="5097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0046" y="153749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Fire Hazards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82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7" y="984746"/>
            <a:ext cx="5139054" cy="3854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8000"/>
                    </a14:imgEffect>
                    <a14:imgEffect>
                      <a14:brightnessContrast bright="28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44" y="984746"/>
            <a:ext cx="5219269" cy="39144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0046" y="153749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Fire Hazards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6104" y="5087745"/>
            <a:ext cx="5677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Look for this during fire drills*!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175451" y="5704737"/>
            <a:ext cx="560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*Drills: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5/year; 2 during first 4 months (fully-sprinklered </a:t>
            </a:r>
            <a:r>
              <a:rPr lang="en-US" dirty="0" err="1" smtClean="0"/>
              <a:t>bldgs</a:t>
            </a:r>
            <a:r>
              <a:rPr lang="en-US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8/year; 3 during first 4 months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964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90046" y="153749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Fire Hazards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340FF5-72C9-47E4-81CF-42422A3316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1295208"/>
            <a:ext cx="6473190" cy="485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53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86" y="1227187"/>
            <a:ext cx="6913295" cy="51849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0046" y="153749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Fire Hazards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64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34A688-C33A-4AC0-9935-D65FCE3A37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045" y="1157595"/>
            <a:ext cx="7104807" cy="5347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0046" y="153749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Fire Hazards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60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7823" y="64737"/>
            <a:ext cx="110375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Website</a:t>
            </a:r>
          </a:p>
          <a:p>
            <a:pPr algn="ctr"/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www.montgomeryschoolsmd.org/departments/facilities/safety/ 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193" y="1616431"/>
            <a:ext cx="7512615" cy="491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24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204" y="1444934"/>
            <a:ext cx="7781841" cy="4377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6230" y="145657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Bloodborne Pathogens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83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06230" y="145657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Bloodborne Pathogens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0890" y="1306286"/>
            <a:ext cx="855773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dirty="0" smtClean="0"/>
              <a:t>Disease-causing microorganisms in: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dirty="0" smtClean="0"/>
              <a:t>Human blood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dirty="0" smtClean="0"/>
              <a:t>Other Potentially Infectious Materials (OPIM):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dirty="0" smtClean="0"/>
              <a:t>Semen, vaginal secretions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dirty="0" smtClean="0"/>
              <a:t>Body fluids (cerebrospinal, synovial, pleural, pericardial, peritoneal)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dirty="0" smtClean="0"/>
              <a:t>Any body fluid visibly containing blood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69970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90600" y="153749"/>
            <a:ext cx="9366380" cy="128890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  <a:defRPr/>
            </a:pPr>
            <a:r>
              <a:rPr lang="en-US" sz="37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Bloodborne Pathogens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do if you are exposed?</a:t>
            </a:r>
            <a:endParaRPr lang="en-US" sz="3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936" y="1432172"/>
            <a:ext cx="1163889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dirty="0" smtClean="0"/>
              <a:t>Notify supervisor – supervisor calls in ‘First Notice of Loss’ to </a:t>
            </a:r>
            <a:r>
              <a:rPr lang="en-US" sz="2800" dirty="0" err="1" smtClean="0"/>
              <a:t>CorVel</a:t>
            </a:r>
            <a:r>
              <a:rPr lang="en-US" sz="2800" dirty="0" smtClean="0"/>
              <a:t> 1-888-606-2562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dirty="0" smtClean="0"/>
              <a:t>Contact building services for clean-up using BBP kit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dirty="0" smtClean="0"/>
              <a:t>Contact MCPS-contracted clinic within 24 hours for evaluation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dirty="0" smtClean="0"/>
              <a:t>Required Forms:</a:t>
            </a:r>
          </a:p>
          <a:p>
            <a:pPr marL="457200" indent="55563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 smtClean="0"/>
              <a:t>	Complete: 230-33, </a:t>
            </a:r>
            <a:r>
              <a:rPr lang="en-US" sz="2800" i="1" dirty="0" smtClean="0"/>
              <a:t>Bloodborne Pathogens Post-Exposure Report </a:t>
            </a:r>
          </a:p>
          <a:p>
            <a:pPr marL="457200" indent="55563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	</a:t>
            </a:r>
            <a:r>
              <a:rPr lang="en-US" sz="2800" dirty="0" smtClean="0"/>
              <a:t>Bring to clinic: 230-34, </a:t>
            </a:r>
            <a:r>
              <a:rPr lang="en-US" sz="2800" i="1" dirty="0" smtClean="0"/>
              <a:t>Health Care Professional’s Written Opinion Form</a:t>
            </a:r>
          </a:p>
          <a:p>
            <a:endParaRPr lang="en-US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www.montgomeryschoolsmd.org/departments/facilities/safety/bloodborne.aspx#exposure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948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90046" y="153749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Fall Hazards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25" y="1420756"/>
            <a:ext cx="6719887" cy="493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72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90046" y="153749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Fall Hazards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534443-BD0B-4461-AD64-A9B3BFC73197}"/>
              </a:ext>
            </a:extLst>
          </p:cNvPr>
          <p:cNvSpPr/>
          <p:nvPr/>
        </p:nvSpPr>
        <p:spPr>
          <a:xfrm>
            <a:off x="442298" y="1919527"/>
            <a:ext cx="34607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dirty="0">
                <a:latin typeface="Calibri" panose="020F0502020204030204" pitchFamily="34" charset="0"/>
              </a:rPr>
              <a:t>Place base at feet and hold the ladder with arms fully extended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8C58ED-6038-4D53-B708-05187D3B0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973" y="1167866"/>
            <a:ext cx="3284714" cy="524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606" y="1286801"/>
            <a:ext cx="2449275" cy="443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44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AB806955-0859-4E1B-B1B7-204116637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4" y="782483"/>
            <a:ext cx="5029201" cy="58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90046" y="153749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Fall Hazards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09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90046" y="153749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Fall Hazards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07F51D7B-0DC5-4AC0-8EA3-8FF023CA2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14" y="1167766"/>
            <a:ext cx="7259687" cy="4839791"/>
          </a:xfrm>
          <a:prstGeom prst="rect">
            <a:avLst/>
          </a:prstGeom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54532729-B336-4536-85D0-8C5150CA1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8000"/>
                    </a14:imgEffect>
                    <a14:imgEffect>
                      <a14:brightnessContrast bright="9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25" y="1306388"/>
            <a:ext cx="3881606" cy="431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08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Screen Clipping">
            <a:extLst>
              <a:ext uri="{FF2B5EF4-FFF2-40B4-BE49-F238E27FC236}">
                <a16:creationId xmlns:a16="http://schemas.microsoft.com/office/drawing/2014/main" id="{B89E5433-F60F-4DCE-B023-FBDEDFD04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117" y="3941201"/>
            <a:ext cx="4545257" cy="261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90046" y="153749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Ergonomic Hazards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FCF584-8998-4A0B-B02D-A8E240C360EB}"/>
              </a:ext>
            </a:extLst>
          </p:cNvPr>
          <p:cNvSpPr/>
          <p:nvPr/>
        </p:nvSpPr>
        <p:spPr>
          <a:xfrm>
            <a:off x="315588" y="1087723"/>
            <a:ext cx="868009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3200" dirty="0">
                <a:ln w="50800"/>
                <a:latin typeface="Calibri" panose="020F0502020204030204" pitchFamily="34" charset="0"/>
                <a:cs typeface="Arial" charset="0"/>
              </a:rPr>
              <a:t>If it’s too heavy or awkward, get help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3200" dirty="0">
                <a:ln w="50800"/>
                <a:latin typeface="Calibri" panose="020F0502020204030204" pitchFamily="34" charset="0"/>
                <a:cs typeface="Arial" charset="0"/>
              </a:rPr>
              <a:t>Do not stretch or reach beyond the load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3200" dirty="0">
                <a:ln w="50800"/>
                <a:latin typeface="Calibri" panose="020F0502020204030204" pitchFamily="34" charset="0"/>
                <a:cs typeface="Arial" charset="0"/>
              </a:rPr>
              <a:t>Keep your back straight; use your legs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3200" dirty="0">
                <a:ln w="50800"/>
                <a:latin typeface="Calibri" panose="020F0502020204030204" pitchFamily="34" charset="0"/>
                <a:cs typeface="Arial" charset="0"/>
              </a:rPr>
              <a:t>Keep the load as close to your body as possible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3200" dirty="0">
                <a:ln w="50800"/>
                <a:latin typeface="Calibri" panose="020F0502020204030204" pitchFamily="34" charset="0"/>
                <a:cs typeface="Arial" charset="0"/>
              </a:rPr>
              <a:t>Don’t twist or turn while carrying the load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3200" dirty="0">
                <a:ln w="50800"/>
                <a:latin typeface="Calibri" panose="020F0502020204030204" pitchFamily="34" charset="0"/>
                <a:cs typeface="Arial" charset="0"/>
              </a:rPr>
              <a:t>Make sure your path is clear</a:t>
            </a:r>
          </a:p>
        </p:txBody>
      </p:sp>
    </p:spTree>
    <p:extLst>
      <p:ext uri="{BB962C8B-B14F-4D97-AF65-F5344CB8AC3E}">
        <p14:creationId xmlns:p14="http://schemas.microsoft.com/office/powerpoint/2010/main" val="2110348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49" y="1290803"/>
            <a:ext cx="6008175" cy="4503096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90046" y="153749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Unexpected Hazards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849" y="1578009"/>
            <a:ext cx="5238244" cy="392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39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047" y="1251245"/>
            <a:ext cx="4278041" cy="5517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0046" y="153749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Unexpected Hazards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15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47901" y="1483963"/>
            <a:ext cx="517285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dirty="0" smtClean="0"/>
              <a:t>Two Saves since 2006: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dirty="0" smtClean="0"/>
              <a:t>Dec. 14, 2008: BCCHS community member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dirty="0" smtClean="0"/>
              <a:t>June 7, 2012: Sherwood HS student</a:t>
            </a:r>
          </a:p>
          <a:p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9" y="402952"/>
            <a:ext cx="5008970" cy="61397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5557" y="169933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AEDs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84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M:\Safety\Presentations\FY14\AP1\questio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82" y="1545579"/>
            <a:ext cx="3921012" cy="428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90046" y="153749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Questions?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881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28146" y="182324"/>
            <a:ext cx="73151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AEDs</a:t>
            </a:r>
          </a:p>
          <a:p>
            <a:pPr algn="ctr"/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</a:rPr>
              <a:t>Monthly Inspection</a:t>
            </a:r>
            <a:endParaRPr lang="en-US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2" y="1918681"/>
            <a:ext cx="6003320" cy="4640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7000"/>
                    </a14:imgEffect>
                    <a14:imgEffect>
                      <a14:brightnessContrast bright="40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75" y="2523139"/>
            <a:ext cx="4700031" cy="240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47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218" y="1210789"/>
            <a:ext cx="4766210" cy="522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90046" y="153749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Hazardous Chemicals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49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37" y="1130898"/>
            <a:ext cx="9285623" cy="5091877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06230" y="145657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Hazardous Chemicals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09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213" y="1147560"/>
            <a:ext cx="4694070" cy="540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38" y="1044657"/>
            <a:ext cx="3395578" cy="560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06230" y="145657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Hazardous Chemicals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54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06230" y="145657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Hazardous Chemicals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71" y="1175657"/>
            <a:ext cx="6736103" cy="533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81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6" y="6007557"/>
            <a:ext cx="1893445" cy="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47" y="1324643"/>
            <a:ext cx="5465905" cy="424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654" y="1324643"/>
            <a:ext cx="5802177" cy="422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06230" y="145657"/>
            <a:ext cx="731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Hazardous Chemicals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39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2485</TotalTime>
  <Words>331</Words>
  <Application>Microsoft Office PowerPoint</Application>
  <PresentationFormat>Widescreen</PresentationFormat>
  <Paragraphs>69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Office Theme</vt:lpstr>
      <vt:lpstr>Safety and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Safety.</dc:title>
  <dc:creator>Park, Peter – Safety</dc:creator>
  <cp:lastModifiedBy>Park, Peter – Safety</cp:lastModifiedBy>
  <cp:revision>124</cp:revision>
  <dcterms:created xsi:type="dcterms:W3CDTF">2018-07-10T16:55:23Z</dcterms:created>
  <dcterms:modified xsi:type="dcterms:W3CDTF">2018-08-28T19:42:56Z</dcterms:modified>
</cp:coreProperties>
</file>